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notesMasterIdLst>
    <p:notesMasterId r:id="rId34"/>
  </p:notesMasterIdLst>
  <p:handoutMasterIdLst>
    <p:handoutMasterId r:id="rId35"/>
  </p:handoutMasterIdLst>
  <p:sldIdLst>
    <p:sldId id="1756" r:id="rId2"/>
    <p:sldId id="698" r:id="rId3"/>
    <p:sldId id="1753" r:id="rId4"/>
    <p:sldId id="423" r:id="rId5"/>
    <p:sldId id="870" r:id="rId6"/>
    <p:sldId id="496" r:id="rId7"/>
    <p:sldId id="595" r:id="rId8"/>
    <p:sldId id="630" r:id="rId9"/>
    <p:sldId id="860" r:id="rId10"/>
    <p:sldId id="257" r:id="rId11"/>
    <p:sldId id="483" r:id="rId12"/>
    <p:sldId id="1694" r:id="rId13"/>
    <p:sldId id="1763" r:id="rId14"/>
    <p:sldId id="274" r:id="rId15"/>
    <p:sldId id="262" r:id="rId16"/>
    <p:sldId id="1765" r:id="rId17"/>
    <p:sldId id="1766" r:id="rId18"/>
    <p:sldId id="864" r:id="rId19"/>
    <p:sldId id="1744" r:id="rId20"/>
    <p:sldId id="1745" r:id="rId21"/>
    <p:sldId id="1751" r:id="rId22"/>
    <p:sldId id="1749" r:id="rId23"/>
    <p:sldId id="1691" r:id="rId24"/>
    <p:sldId id="1692" r:id="rId25"/>
    <p:sldId id="348" r:id="rId26"/>
    <p:sldId id="1916" r:id="rId27"/>
    <p:sldId id="282" r:id="rId28"/>
    <p:sldId id="283" r:id="rId29"/>
    <p:sldId id="847" r:id="rId30"/>
    <p:sldId id="1748" r:id="rId31"/>
    <p:sldId id="1726" r:id="rId32"/>
    <p:sldId id="1760" r:id="rId33"/>
  </p:sldIdLst>
  <p:sldSz cx="12192000" cy="6858000"/>
  <p:notesSz cx="6858000" cy="9144000"/>
  <p:custDataLst>
    <p:tags r:id="rId36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pos="211">
          <p15:clr>
            <a:srgbClr val="A4A3A4"/>
          </p15:clr>
        </p15:guide>
        <p15:guide id="4" pos="7469">
          <p15:clr>
            <a:srgbClr val="A4A3A4"/>
          </p15:clr>
        </p15:guide>
        <p15:guide id="5" pos="3908">
          <p15:clr>
            <a:srgbClr val="A4A3A4"/>
          </p15:clr>
        </p15:guide>
        <p15:guide id="6" pos="37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4178">
          <p15:clr>
            <a:srgbClr val="A4A3A4"/>
          </p15:clr>
        </p15:guide>
        <p15:guide id="3" pos="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6208" autoAdjust="0"/>
  </p:normalViewPr>
  <p:slideViewPr>
    <p:cSldViewPr>
      <p:cViewPr varScale="1">
        <p:scale>
          <a:sx n="67" d="100"/>
          <a:sy n="67" d="100"/>
        </p:scale>
        <p:origin x="572" y="44"/>
      </p:cViewPr>
      <p:guideLst>
        <p:guide orient="horz" pos="799"/>
        <p:guide orient="horz" pos="3974"/>
        <p:guide pos="211"/>
        <p:guide pos="7469"/>
        <p:guide pos="3908"/>
        <p:guide pos="3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24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4178"/>
        <p:guide pos="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79719-BC41-40E2-8A04-7EE41F8CAD1D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2C175-CB6D-4669-93F6-08D9744C0E25}">
      <dgm:prSet/>
      <dgm:spPr/>
      <dgm:t>
        <a:bodyPr/>
        <a:lstStyle/>
        <a:p>
          <a:r>
            <a:rPr lang="ru-RU" dirty="0"/>
            <a:t>Первичная диагностика – </a:t>
          </a:r>
          <a:r>
            <a:rPr lang="en-US" dirty="0"/>
            <a:t>HGB, RBC, HCT – </a:t>
          </a:r>
          <a:r>
            <a:rPr lang="ru-RU" dirty="0"/>
            <a:t>гемоглобин/эритроциты/гематокрит для оценки наличия анемии и её степени тяжести а также необходимости срочного переливания крови</a:t>
          </a:r>
          <a:endParaRPr lang="en-US" dirty="0"/>
        </a:p>
      </dgm:t>
    </dgm:pt>
    <dgm:pt modelId="{6112BD7B-B560-475B-A364-2D121DA649C1}" type="parTrans" cxnId="{0D6012DA-FFE0-49B9-96CD-E0D70E8DDEEC}">
      <dgm:prSet/>
      <dgm:spPr/>
      <dgm:t>
        <a:bodyPr/>
        <a:lstStyle/>
        <a:p>
          <a:endParaRPr lang="en-US"/>
        </a:p>
      </dgm:t>
    </dgm:pt>
    <dgm:pt modelId="{B0AEDACC-495A-4A51-AB8B-123874F2A813}" type="sibTrans" cxnId="{0D6012DA-FFE0-49B9-96CD-E0D70E8DDEEC}">
      <dgm:prSet/>
      <dgm:spPr/>
      <dgm:t>
        <a:bodyPr/>
        <a:lstStyle/>
        <a:p>
          <a:endParaRPr lang="en-US"/>
        </a:p>
      </dgm:t>
    </dgm:pt>
    <dgm:pt modelId="{F20A5631-6614-460A-91BB-8765B7092695}">
      <dgm:prSet/>
      <dgm:spPr/>
      <dgm:t>
        <a:bodyPr/>
        <a:lstStyle/>
        <a:p>
          <a:r>
            <a:rPr lang="ru-RU" dirty="0"/>
            <a:t>Расширенная диагностика с использованием показателей </a:t>
          </a:r>
          <a:r>
            <a:rPr lang="en-US" dirty="0" err="1"/>
            <a:t>MacroR</a:t>
          </a:r>
          <a:r>
            <a:rPr lang="en-US" dirty="0"/>
            <a:t>/</a:t>
          </a:r>
          <a:r>
            <a:rPr lang="en-US" dirty="0" err="1"/>
            <a:t>MicroR</a:t>
          </a:r>
          <a:r>
            <a:rPr lang="en-US" dirty="0"/>
            <a:t> </a:t>
          </a:r>
          <a:r>
            <a:rPr lang="ru-RU" dirty="0"/>
            <a:t>и </a:t>
          </a:r>
          <a:r>
            <a:rPr lang="en-US" dirty="0"/>
            <a:t>Hypo-He/Hyper-He </a:t>
          </a:r>
          <a:r>
            <a:rPr lang="ru-RU" dirty="0"/>
            <a:t>для дифференциальной диагностики анемии</a:t>
          </a:r>
          <a:endParaRPr lang="en-US" dirty="0"/>
        </a:p>
      </dgm:t>
    </dgm:pt>
    <dgm:pt modelId="{6EDBCE9B-7F30-44DF-B124-10664A4157CC}" type="parTrans" cxnId="{CC448594-AC14-4C67-B2A3-E778E7C69298}">
      <dgm:prSet/>
      <dgm:spPr/>
      <dgm:t>
        <a:bodyPr/>
        <a:lstStyle/>
        <a:p>
          <a:endParaRPr lang="en-US"/>
        </a:p>
      </dgm:t>
    </dgm:pt>
    <dgm:pt modelId="{49B0E060-04AB-497B-B36B-A0B734561C30}" type="sibTrans" cxnId="{CC448594-AC14-4C67-B2A3-E778E7C69298}">
      <dgm:prSet/>
      <dgm:spPr/>
      <dgm:t>
        <a:bodyPr/>
        <a:lstStyle/>
        <a:p>
          <a:endParaRPr lang="en-US"/>
        </a:p>
      </dgm:t>
    </dgm:pt>
    <dgm:pt modelId="{F6C36CB9-1072-401D-B80B-5EDDE2FFBFC3}">
      <dgm:prSet/>
      <dgm:spPr/>
      <dgm:t>
        <a:bodyPr/>
        <a:lstStyle/>
        <a:p>
          <a:r>
            <a:rPr lang="ru-RU" dirty="0" err="1"/>
            <a:t>Ретикулоцитарные</a:t>
          </a:r>
          <a:r>
            <a:rPr lang="ru-RU" dirty="0"/>
            <a:t> показатели – </a:t>
          </a:r>
          <a:r>
            <a:rPr lang="en-US" dirty="0"/>
            <a:t>RET%,#, IRF, Ret-He, Delta-He </a:t>
          </a:r>
          <a:r>
            <a:rPr lang="ru-RU" dirty="0"/>
            <a:t>для уточнения диагноза и мониторинга проводимой терапии, например препаратами железа или </a:t>
          </a:r>
          <a:r>
            <a:rPr lang="en-US" dirty="0"/>
            <a:t>B12</a:t>
          </a:r>
          <a:r>
            <a:rPr lang="ru-RU" dirty="0"/>
            <a:t>,</a:t>
          </a:r>
          <a:br>
            <a:rPr lang="ru-RU" dirty="0"/>
          </a:br>
          <a:r>
            <a:rPr lang="ru-RU" dirty="0"/>
            <a:t>анализ фрагментов эритроцитов </a:t>
          </a:r>
          <a:r>
            <a:rPr lang="en-US" dirty="0"/>
            <a:t>(FRC)</a:t>
          </a:r>
        </a:p>
      </dgm:t>
    </dgm:pt>
    <dgm:pt modelId="{18A4F4D1-FAFF-4517-ADB6-62730FAC4D51}" type="parTrans" cxnId="{48F95BF4-BDF2-44C8-A66A-CE5E7E7443C9}">
      <dgm:prSet/>
      <dgm:spPr/>
      <dgm:t>
        <a:bodyPr/>
        <a:lstStyle/>
        <a:p>
          <a:endParaRPr lang="en-US"/>
        </a:p>
      </dgm:t>
    </dgm:pt>
    <dgm:pt modelId="{86DED5F5-6533-46E3-86F5-D1559D363A35}" type="sibTrans" cxnId="{48F95BF4-BDF2-44C8-A66A-CE5E7E7443C9}">
      <dgm:prSet/>
      <dgm:spPr/>
      <dgm:t>
        <a:bodyPr/>
        <a:lstStyle/>
        <a:p>
          <a:endParaRPr lang="en-US"/>
        </a:p>
      </dgm:t>
    </dgm:pt>
    <dgm:pt modelId="{93CADA12-4DE8-4BE5-A4F7-FEB54C3A7E2C}" type="pres">
      <dgm:prSet presAssocID="{65179719-BC41-40E2-8A04-7EE41F8CAD1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642114-DB13-4851-991F-6E541457CDB1}" type="pres">
      <dgm:prSet presAssocID="{DDA2C175-CB6D-4669-93F6-08D9744C0E25}" presName="hierRoot1" presStyleCnt="0"/>
      <dgm:spPr/>
    </dgm:pt>
    <dgm:pt modelId="{BD23BDC1-978C-4096-BB35-3BFA5B7CFE42}" type="pres">
      <dgm:prSet presAssocID="{DDA2C175-CB6D-4669-93F6-08D9744C0E25}" presName="composite" presStyleCnt="0"/>
      <dgm:spPr/>
    </dgm:pt>
    <dgm:pt modelId="{62ED892D-8AD3-496D-8B18-3E48AF6D2B43}" type="pres">
      <dgm:prSet presAssocID="{DDA2C175-CB6D-4669-93F6-08D9744C0E25}" presName="background" presStyleLbl="node0" presStyleIdx="0" presStyleCnt="3"/>
      <dgm:spPr/>
    </dgm:pt>
    <dgm:pt modelId="{7CD1097E-D08E-4C87-A991-767B7F8B6531}" type="pres">
      <dgm:prSet presAssocID="{DDA2C175-CB6D-4669-93F6-08D9744C0E25}" presName="text" presStyleLbl="fgAcc0" presStyleIdx="0" presStyleCnt="3">
        <dgm:presLayoutVars>
          <dgm:chPref val="3"/>
        </dgm:presLayoutVars>
      </dgm:prSet>
      <dgm:spPr/>
    </dgm:pt>
    <dgm:pt modelId="{4537680F-827B-4338-938E-50724F8C321A}" type="pres">
      <dgm:prSet presAssocID="{DDA2C175-CB6D-4669-93F6-08D9744C0E25}" presName="hierChild2" presStyleCnt="0"/>
      <dgm:spPr/>
    </dgm:pt>
    <dgm:pt modelId="{C0A5F29F-8F5F-4495-A08D-F8CED502C021}" type="pres">
      <dgm:prSet presAssocID="{F20A5631-6614-460A-91BB-8765B7092695}" presName="hierRoot1" presStyleCnt="0"/>
      <dgm:spPr/>
    </dgm:pt>
    <dgm:pt modelId="{64800915-3249-4A48-BC11-9528F05DACE0}" type="pres">
      <dgm:prSet presAssocID="{F20A5631-6614-460A-91BB-8765B7092695}" presName="composite" presStyleCnt="0"/>
      <dgm:spPr/>
    </dgm:pt>
    <dgm:pt modelId="{B32BEAA5-9E2F-4AB3-AEAA-83073FDF8368}" type="pres">
      <dgm:prSet presAssocID="{F20A5631-6614-460A-91BB-8765B7092695}" presName="background" presStyleLbl="node0" presStyleIdx="1" presStyleCnt="3"/>
      <dgm:spPr/>
    </dgm:pt>
    <dgm:pt modelId="{811BE43D-543A-448C-B4B2-FAA27897E493}" type="pres">
      <dgm:prSet presAssocID="{F20A5631-6614-460A-91BB-8765B7092695}" presName="text" presStyleLbl="fgAcc0" presStyleIdx="1" presStyleCnt="3">
        <dgm:presLayoutVars>
          <dgm:chPref val="3"/>
        </dgm:presLayoutVars>
      </dgm:prSet>
      <dgm:spPr/>
    </dgm:pt>
    <dgm:pt modelId="{211311DD-1EC4-4447-A831-30539CE9C580}" type="pres">
      <dgm:prSet presAssocID="{F20A5631-6614-460A-91BB-8765B7092695}" presName="hierChild2" presStyleCnt="0"/>
      <dgm:spPr/>
    </dgm:pt>
    <dgm:pt modelId="{0AB2DFDF-4BC3-4BC7-8CE3-A7B0369EE176}" type="pres">
      <dgm:prSet presAssocID="{F6C36CB9-1072-401D-B80B-5EDDE2FFBFC3}" presName="hierRoot1" presStyleCnt="0"/>
      <dgm:spPr/>
    </dgm:pt>
    <dgm:pt modelId="{3C1DD5B2-9926-422F-9B96-097B673C50E1}" type="pres">
      <dgm:prSet presAssocID="{F6C36CB9-1072-401D-B80B-5EDDE2FFBFC3}" presName="composite" presStyleCnt="0"/>
      <dgm:spPr/>
    </dgm:pt>
    <dgm:pt modelId="{ACA0E77C-5784-4677-9295-79918C49B84C}" type="pres">
      <dgm:prSet presAssocID="{F6C36CB9-1072-401D-B80B-5EDDE2FFBFC3}" presName="background" presStyleLbl="node0" presStyleIdx="2" presStyleCnt="3"/>
      <dgm:spPr/>
    </dgm:pt>
    <dgm:pt modelId="{591FBB6D-303E-469F-A693-8B402435632D}" type="pres">
      <dgm:prSet presAssocID="{F6C36CB9-1072-401D-B80B-5EDDE2FFBFC3}" presName="text" presStyleLbl="fgAcc0" presStyleIdx="2" presStyleCnt="3">
        <dgm:presLayoutVars>
          <dgm:chPref val="3"/>
        </dgm:presLayoutVars>
      </dgm:prSet>
      <dgm:spPr/>
    </dgm:pt>
    <dgm:pt modelId="{DBB14A83-5520-4EA9-A77C-D6F63986493A}" type="pres">
      <dgm:prSet presAssocID="{F6C36CB9-1072-401D-B80B-5EDDE2FFBFC3}" presName="hierChild2" presStyleCnt="0"/>
      <dgm:spPr/>
    </dgm:pt>
  </dgm:ptLst>
  <dgm:cxnLst>
    <dgm:cxn modelId="{F3D18373-82C3-443D-8DCF-BAB2E13F3CA0}" type="presOf" srcId="{F6C36CB9-1072-401D-B80B-5EDDE2FFBFC3}" destId="{591FBB6D-303E-469F-A693-8B402435632D}" srcOrd="0" destOrd="0" presId="urn:microsoft.com/office/officeart/2005/8/layout/hierarchy1"/>
    <dgm:cxn modelId="{CC448594-AC14-4C67-B2A3-E778E7C69298}" srcId="{65179719-BC41-40E2-8A04-7EE41F8CAD1D}" destId="{F20A5631-6614-460A-91BB-8765B7092695}" srcOrd="1" destOrd="0" parTransId="{6EDBCE9B-7F30-44DF-B124-10664A4157CC}" sibTransId="{49B0E060-04AB-497B-B36B-A0B734561C30}"/>
    <dgm:cxn modelId="{E288DBA2-5615-46C2-825C-65648FEA6892}" type="presOf" srcId="{DDA2C175-CB6D-4669-93F6-08D9744C0E25}" destId="{7CD1097E-D08E-4C87-A991-767B7F8B6531}" srcOrd="0" destOrd="0" presId="urn:microsoft.com/office/officeart/2005/8/layout/hierarchy1"/>
    <dgm:cxn modelId="{0D6012DA-FFE0-49B9-96CD-E0D70E8DDEEC}" srcId="{65179719-BC41-40E2-8A04-7EE41F8CAD1D}" destId="{DDA2C175-CB6D-4669-93F6-08D9744C0E25}" srcOrd="0" destOrd="0" parTransId="{6112BD7B-B560-475B-A364-2D121DA649C1}" sibTransId="{B0AEDACC-495A-4A51-AB8B-123874F2A813}"/>
    <dgm:cxn modelId="{598E4CDD-A1AB-49E2-8AB1-54B1A3BCC381}" type="presOf" srcId="{65179719-BC41-40E2-8A04-7EE41F8CAD1D}" destId="{93CADA12-4DE8-4BE5-A4F7-FEB54C3A7E2C}" srcOrd="0" destOrd="0" presId="urn:microsoft.com/office/officeart/2005/8/layout/hierarchy1"/>
    <dgm:cxn modelId="{2EE9E2F0-F14A-4C51-87B4-F7AB2D23A1E6}" type="presOf" srcId="{F20A5631-6614-460A-91BB-8765B7092695}" destId="{811BE43D-543A-448C-B4B2-FAA27897E493}" srcOrd="0" destOrd="0" presId="urn:microsoft.com/office/officeart/2005/8/layout/hierarchy1"/>
    <dgm:cxn modelId="{48F95BF4-BDF2-44C8-A66A-CE5E7E7443C9}" srcId="{65179719-BC41-40E2-8A04-7EE41F8CAD1D}" destId="{F6C36CB9-1072-401D-B80B-5EDDE2FFBFC3}" srcOrd="2" destOrd="0" parTransId="{18A4F4D1-FAFF-4517-ADB6-62730FAC4D51}" sibTransId="{86DED5F5-6533-46E3-86F5-D1559D363A35}"/>
    <dgm:cxn modelId="{A7B30ACB-D94B-44D6-BEFF-24A906F6AD13}" type="presParOf" srcId="{93CADA12-4DE8-4BE5-A4F7-FEB54C3A7E2C}" destId="{44642114-DB13-4851-991F-6E541457CDB1}" srcOrd="0" destOrd="0" presId="urn:microsoft.com/office/officeart/2005/8/layout/hierarchy1"/>
    <dgm:cxn modelId="{9C7FC0DD-D2F3-4D87-B32C-210807DC5FA4}" type="presParOf" srcId="{44642114-DB13-4851-991F-6E541457CDB1}" destId="{BD23BDC1-978C-4096-BB35-3BFA5B7CFE42}" srcOrd="0" destOrd="0" presId="urn:microsoft.com/office/officeart/2005/8/layout/hierarchy1"/>
    <dgm:cxn modelId="{76F1D464-2624-4548-9A68-D5A60AA3BD61}" type="presParOf" srcId="{BD23BDC1-978C-4096-BB35-3BFA5B7CFE42}" destId="{62ED892D-8AD3-496D-8B18-3E48AF6D2B43}" srcOrd="0" destOrd="0" presId="urn:microsoft.com/office/officeart/2005/8/layout/hierarchy1"/>
    <dgm:cxn modelId="{622DA453-D6A8-445E-A3B4-BE2DDDCC20D7}" type="presParOf" srcId="{BD23BDC1-978C-4096-BB35-3BFA5B7CFE42}" destId="{7CD1097E-D08E-4C87-A991-767B7F8B6531}" srcOrd="1" destOrd="0" presId="urn:microsoft.com/office/officeart/2005/8/layout/hierarchy1"/>
    <dgm:cxn modelId="{1D8867B2-5236-449C-9AB7-C738E099CF68}" type="presParOf" srcId="{44642114-DB13-4851-991F-6E541457CDB1}" destId="{4537680F-827B-4338-938E-50724F8C321A}" srcOrd="1" destOrd="0" presId="urn:microsoft.com/office/officeart/2005/8/layout/hierarchy1"/>
    <dgm:cxn modelId="{70BC9101-F94F-4FE4-A0D6-208FE05C7505}" type="presParOf" srcId="{93CADA12-4DE8-4BE5-A4F7-FEB54C3A7E2C}" destId="{C0A5F29F-8F5F-4495-A08D-F8CED502C021}" srcOrd="1" destOrd="0" presId="urn:microsoft.com/office/officeart/2005/8/layout/hierarchy1"/>
    <dgm:cxn modelId="{B4B0BF0F-2BA9-4492-B662-ED26729AF2D2}" type="presParOf" srcId="{C0A5F29F-8F5F-4495-A08D-F8CED502C021}" destId="{64800915-3249-4A48-BC11-9528F05DACE0}" srcOrd="0" destOrd="0" presId="urn:microsoft.com/office/officeart/2005/8/layout/hierarchy1"/>
    <dgm:cxn modelId="{BA2FCDCF-F6C6-4CFE-A79C-BDCFE9293948}" type="presParOf" srcId="{64800915-3249-4A48-BC11-9528F05DACE0}" destId="{B32BEAA5-9E2F-4AB3-AEAA-83073FDF8368}" srcOrd="0" destOrd="0" presId="urn:microsoft.com/office/officeart/2005/8/layout/hierarchy1"/>
    <dgm:cxn modelId="{3B91ECDD-A19C-404C-A2F3-CBB67FC0FE20}" type="presParOf" srcId="{64800915-3249-4A48-BC11-9528F05DACE0}" destId="{811BE43D-543A-448C-B4B2-FAA27897E493}" srcOrd="1" destOrd="0" presId="urn:microsoft.com/office/officeart/2005/8/layout/hierarchy1"/>
    <dgm:cxn modelId="{6315657B-CCCF-436A-B701-A8680C26A612}" type="presParOf" srcId="{C0A5F29F-8F5F-4495-A08D-F8CED502C021}" destId="{211311DD-1EC4-4447-A831-30539CE9C580}" srcOrd="1" destOrd="0" presId="urn:microsoft.com/office/officeart/2005/8/layout/hierarchy1"/>
    <dgm:cxn modelId="{2BC2804E-8D0D-4F57-8AB6-2BE1B8F8F487}" type="presParOf" srcId="{93CADA12-4DE8-4BE5-A4F7-FEB54C3A7E2C}" destId="{0AB2DFDF-4BC3-4BC7-8CE3-A7B0369EE176}" srcOrd="2" destOrd="0" presId="urn:microsoft.com/office/officeart/2005/8/layout/hierarchy1"/>
    <dgm:cxn modelId="{3EF0A463-6CA4-4052-81BE-9EF7C6B7EAA6}" type="presParOf" srcId="{0AB2DFDF-4BC3-4BC7-8CE3-A7B0369EE176}" destId="{3C1DD5B2-9926-422F-9B96-097B673C50E1}" srcOrd="0" destOrd="0" presId="urn:microsoft.com/office/officeart/2005/8/layout/hierarchy1"/>
    <dgm:cxn modelId="{B41DB9ED-4D72-4E4A-AE59-A7EFC6CDA9D3}" type="presParOf" srcId="{3C1DD5B2-9926-422F-9B96-097B673C50E1}" destId="{ACA0E77C-5784-4677-9295-79918C49B84C}" srcOrd="0" destOrd="0" presId="urn:microsoft.com/office/officeart/2005/8/layout/hierarchy1"/>
    <dgm:cxn modelId="{6E0DFC42-B892-459F-9631-085C7DC9A434}" type="presParOf" srcId="{3C1DD5B2-9926-422F-9B96-097B673C50E1}" destId="{591FBB6D-303E-469F-A693-8B402435632D}" srcOrd="1" destOrd="0" presId="urn:microsoft.com/office/officeart/2005/8/layout/hierarchy1"/>
    <dgm:cxn modelId="{60AC49F4-DBEF-4E06-8D30-E8CAB773F162}" type="presParOf" srcId="{0AB2DFDF-4BC3-4BC7-8CE3-A7B0369EE176}" destId="{DBB14A83-5520-4EA9-A77C-D6F6398649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ED892D-8AD3-496D-8B18-3E48AF6D2B43}">
      <dsp:nvSpPr>
        <dsp:cNvPr id="0" name=""/>
        <dsp:cNvSpPr/>
      </dsp:nvSpPr>
      <dsp:spPr>
        <a:xfrm>
          <a:off x="0" y="1320282"/>
          <a:ext cx="3240000" cy="2057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D1097E-D08E-4C87-A991-767B7F8B6531}">
      <dsp:nvSpPr>
        <dsp:cNvPr id="0" name=""/>
        <dsp:cNvSpPr/>
      </dsp:nvSpPr>
      <dsp:spPr>
        <a:xfrm>
          <a:off x="360000" y="1662282"/>
          <a:ext cx="3240000" cy="205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Первичная диагностика – </a:t>
          </a:r>
          <a:r>
            <a:rPr lang="en-US" sz="1400" kern="1200" dirty="0"/>
            <a:t>HGB, RBC, HCT – </a:t>
          </a:r>
          <a:r>
            <a:rPr lang="ru-RU" sz="1400" kern="1200" dirty="0"/>
            <a:t>гемоглобин/эритроциты/гематокрит для оценки наличия анемии и её степени тяжести а также необходимости срочного переливания крови</a:t>
          </a:r>
          <a:endParaRPr lang="en-US" sz="1400" kern="1200" dirty="0"/>
        </a:p>
      </dsp:txBody>
      <dsp:txXfrm>
        <a:off x="420259" y="1722541"/>
        <a:ext cx="3119482" cy="1936882"/>
      </dsp:txXfrm>
    </dsp:sp>
    <dsp:sp modelId="{B32BEAA5-9E2F-4AB3-AEAA-83073FDF8368}">
      <dsp:nvSpPr>
        <dsp:cNvPr id="0" name=""/>
        <dsp:cNvSpPr/>
      </dsp:nvSpPr>
      <dsp:spPr>
        <a:xfrm>
          <a:off x="3960000" y="1320282"/>
          <a:ext cx="3240000" cy="2057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1BE43D-543A-448C-B4B2-FAA27897E493}">
      <dsp:nvSpPr>
        <dsp:cNvPr id="0" name=""/>
        <dsp:cNvSpPr/>
      </dsp:nvSpPr>
      <dsp:spPr>
        <a:xfrm>
          <a:off x="4320000" y="1662282"/>
          <a:ext cx="3240000" cy="205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Расширенная диагностика с использованием показателей </a:t>
          </a:r>
          <a:r>
            <a:rPr lang="en-US" sz="1400" kern="1200" dirty="0" err="1"/>
            <a:t>MacroR</a:t>
          </a:r>
          <a:r>
            <a:rPr lang="en-US" sz="1400" kern="1200" dirty="0"/>
            <a:t>/</a:t>
          </a:r>
          <a:r>
            <a:rPr lang="en-US" sz="1400" kern="1200" dirty="0" err="1"/>
            <a:t>MicroR</a:t>
          </a:r>
          <a:r>
            <a:rPr lang="en-US" sz="1400" kern="1200" dirty="0"/>
            <a:t> </a:t>
          </a:r>
          <a:r>
            <a:rPr lang="ru-RU" sz="1400" kern="1200" dirty="0"/>
            <a:t>и </a:t>
          </a:r>
          <a:r>
            <a:rPr lang="en-US" sz="1400" kern="1200" dirty="0"/>
            <a:t>Hypo-He/Hyper-He </a:t>
          </a:r>
          <a:r>
            <a:rPr lang="ru-RU" sz="1400" kern="1200" dirty="0"/>
            <a:t>для дифференциальной диагностики анемии</a:t>
          </a:r>
          <a:endParaRPr lang="en-US" sz="1400" kern="1200" dirty="0"/>
        </a:p>
      </dsp:txBody>
      <dsp:txXfrm>
        <a:off x="4380259" y="1722541"/>
        <a:ext cx="3119482" cy="1936882"/>
      </dsp:txXfrm>
    </dsp:sp>
    <dsp:sp modelId="{ACA0E77C-5784-4677-9295-79918C49B84C}">
      <dsp:nvSpPr>
        <dsp:cNvPr id="0" name=""/>
        <dsp:cNvSpPr/>
      </dsp:nvSpPr>
      <dsp:spPr>
        <a:xfrm>
          <a:off x="7920000" y="1320282"/>
          <a:ext cx="3240000" cy="2057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1FBB6D-303E-469F-A693-8B402435632D}">
      <dsp:nvSpPr>
        <dsp:cNvPr id="0" name=""/>
        <dsp:cNvSpPr/>
      </dsp:nvSpPr>
      <dsp:spPr>
        <a:xfrm>
          <a:off x="8280000" y="1662282"/>
          <a:ext cx="3240000" cy="205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/>
            <a:t>Ретикулоцитарные</a:t>
          </a:r>
          <a:r>
            <a:rPr lang="ru-RU" sz="1400" kern="1200" dirty="0"/>
            <a:t> показатели – </a:t>
          </a:r>
          <a:r>
            <a:rPr lang="en-US" sz="1400" kern="1200" dirty="0"/>
            <a:t>RET%,#, IRF, Ret-He, Delta-He </a:t>
          </a:r>
          <a:r>
            <a:rPr lang="ru-RU" sz="1400" kern="1200" dirty="0"/>
            <a:t>для уточнения диагноза и мониторинга проводимой терапии, например препаратами железа или </a:t>
          </a:r>
          <a:r>
            <a:rPr lang="en-US" sz="1400" kern="1200" dirty="0"/>
            <a:t>B12</a:t>
          </a:r>
          <a:r>
            <a:rPr lang="ru-RU" sz="1400" kern="1200" dirty="0"/>
            <a:t>,</a:t>
          </a:r>
          <a:br>
            <a:rPr lang="ru-RU" sz="1400" kern="1200" dirty="0"/>
          </a:br>
          <a:r>
            <a:rPr lang="ru-RU" sz="1400" kern="1200" dirty="0"/>
            <a:t>анализ фрагментов эритроцитов </a:t>
          </a:r>
          <a:r>
            <a:rPr lang="en-US" sz="1400" kern="1200" dirty="0"/>
            <a:t>(FRC)</a:t>
          </a:r>
        </a:p>
      </dsp:txBody>
      <dsp:txXfrm>
        <a:off x="8340259" y="1722541"/>
        <a:ext cx="3119482" cy="1936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gray">
          <a:xfrm>
            <a:off x="3667125" y="8748713"/>
            <a:ext cx="2971800" cy="153987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j-lt"/>
                <a:cs typeface="+mn-cs"/>
              </a:defRPr>
            </a:lvl1pPr>
          </a:lstStyle>
          <a:p>
            <a:pPr>
              <a:defRPr/>
            </a:pPr>
            <a:fld id="{BEED3E06-0836-4C86-8DFA-229861BDAE5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29027" name="Picture 2" descr="\\SCREENMAKSERVER\Daten\Kunden\Sysmex\Behrens Report Juli\Logo Sysme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629275" y="268288"/>
            <a:ext cx="10096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3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643D710-E44C-499D-90A9-2B69EB402A00}" type="datetimeFigureOut">
              <a:rPr lang="de-DE"/>
              <a:pPr>
                <a:defRPr/>
              </a:pPr>
              <a:t>29.09.2022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9B1012C-49C8-4A74-BD9E-6257AE6C517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4369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DB1C3591-7AA4-46CF-A538-B81BA0254E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E453BD99-B062-4910-B26E-2BBC2E106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362C47-BD92-4288-B50E-F810F5566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16EDB-CC4D-4361-A8AD-DFCB2E11CF71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Особенностью</a:t>
            </a:r>
            <a:r>
              <a:rPr lang="ru-RU" baseline="0" dirty="0"/>
              <a:t> </a:t>
            </a:r>
            <a:r>
              <a:rPr lang="en-US" baseline="0" dirty="0"/>
              <a:t>RET </a:t>
            </a:r>
            <a:r>
              <a:rPr lang="ru-RU" baseline="0" dirty="0"/>
              <a:t>канала является то что мы в нем измеряем сразу несколько </a:t>
            </a:r>
            <a:r>
              <a:rPr lang="ru-RU" baseline="0" dirty="0" err="1"/>
              <a:t>субпопуляций</a:t>
            </a:r>
            <a:r>
              <a:rPr lang="ru-RU" baseline="0" dirty="0"/>
              <a:t> – эритроциты, </a:t>
            </a:r>
            <a:r>
              <a:rPr lang="ru-RU" baseline="0" dirty="0" err="1"/>
              <a:t>ретикулоциты</a:t>
            </a:r>
            <a:r>
              <a:rPr lang="ru-RU" baseline="0" dirty="0"/>
              <a:t> и тромбоциты. Флуоресцентный реагент окрашивает клетки и проходя через луч лазера они флюоресцируют. </a:t>
            </a:r>
            <a:r>
              <a:rPr lang="ru-RU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оптический метод зарекомендовал себе с лучшей стороны, чем </a:t>
            </a:r>
            <a:r>
              <a:rPr lang="ru-RU" sz="12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импедансный</a:t>
            </a:r>
            <a:r>
              <a:rPr lang="ru-RU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и обладатели </a:t>
            </a:r>
            <a:r>
              <a:rPr lang="ru-RU" sz="12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рет</a:t>
            </a:r>
            <a:r>
              <a:rPr lang="ru-RU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канала имеют возможность по достоинству оценить точность подсчета эритроцитов, </a:t>
            </a:r>
            <a:r>
              <a:rPr lang="ru-RU" sz="12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ретикулоцитов</a:t>
            </a:r>
            <a:r>
              <a:rPr lang="ru-RU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и тромбоцитов. Так как этот канал прежде всего был создан для достоверного подсчета клеток красного ряда, то при подсчете тромбоцитов, всплыли на поверхность некоторые ограничения измерения PLT в данном канале.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2453924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Итак, недостатки и измерения в предыдущих двух каналах были учтены и был создан новый канал – </a:t>
            </a:r>
            <a:r>
              <a:rPr lang="en-US" baseline="0" dirty="0"/>
              <a:t>PLT-F</a:t>
            </a:r>
            <a:r>
              <a:rPr lang="ru-RU" baseline="0" dirty="0"/>
              <a:t>. Рассказать про </a:t>
            </a:r>
            <a:r>
              <a:rPr lang="ru-RU" baseline="0" dirty="0" err="1"/>
              <a:t>скаттерограмму</a:t>
            </a:r>
            <a:r>
              <a:rPr lang="ru-RU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1407433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Итак, недостатки и измерения в предыдущих двух каналах были учтены и был создан новый канал – </a:t>
            </a:r>
            <a:r>
              <a:rPr lang="en-US" baseline="0" dirty="0"/>
              <a:t>PLT-F</a:t>
            </a:r>
            <a:r>
              <a:rPr lang="ru-RU" baseline="0" dirty="0"/>
              <a:t>. Рассказать про </a:t>
            </a:r>
            <a:r>
              <a:rPr lang="ru-RU" baseline="0" dirty="0" err="1"/>
              <a:t>скаттерограмму</a:t>
            </a:r>
            <a:r>
              <a:rPr lang="ru-RU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2453924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Итак, недостатки и измерения в предыдущих двух каналах были учтены и был создан новый канал – </a:t>
            </a:r>
            <a:r>
              <a:rPr lang="en-US" baseline="0" dirty="0"/>
              <a:t>PLT-F</a:t>
            </a:r>
            <a:r>
              <a:rPr lang="ru-RU" baseline="0" dirty="0"/>
              <a:t>. Рассказать про </a:t>
            </a:r>
            <a:r>
              <a:rPr lang="ru-RU" baseline="0" dirty="0" err="1"/>
              <a:t>скаттерограмму</a:t>
            </a:r>
            <a:r>
              <a:rPr lang="ru-RU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2453924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A3917D9-44E5-49BF-BA50-6CF0C663AF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981C5AE-2324-40F5-9948-00826AFBA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/>
              <a:t>Итак, недостатки и измерения в предыдущих двух каналах были учтены и был создан новый канал – </a:t>
            </a:r>
            <a:r>
              <a:rPr lang="en-US" altLang="en-US"/>
              <a:t>PLT-F</a:t>
            </a:r>
            <a:r>
              <a:rPr lang="ru-RU" altLang="en-US"/>
              <a:t>. Рассказать про скаттерограмму. </a:t>
            </a:r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4BD01-F7FE-49D0-902E-46E2069F3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E7C67A-65A0-4614-A972-98A596B94DB9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B0BB0-9CA4-48FF-AF9F-1CD3E5BB30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01/12/2016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Итак, недостатки и измерения в предыдущих двух каналах были учтены и был создан новый канал – </a:t>
            </a:r>
            <a:r>
              <a:rPr lang="en-US" baseline="0" dirty="0"/>
              <a:t>PLT-F</a:t>
            </a:r>
            <a:r>
              <a:rPr lang="ru-RU" baseline="0" dirty="0"/>
              <a:t>. Рассказать про </a:t>
            </a:r>
            <a:r>
              <a:rPr lang="ru-RU" baseline="0" dirty="0" err="1"/>
              <a:t>скаттерограмму</a:t>
            </a:r>
            <a:r>
              <a:rPr lang="ru-RU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2453924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Итак, недостатки и измерения в предыдущих двух каналах были учтены и был создан новый канал – </a:t>
            </a:r>
            <a:r>
              <a:rPr lang="en-US" baseline="0" dirty="0"/>
              <a:t>PLT-F</a:t>
            </a:r>
            <a:r>
              <a:rPr lang="ru-RU" baseline="0" dirty="0"/>
              <a:t>. Рассказать про </a:t>
            </a:r>
            <a:r>
              <a:rPr lang="ru-RU" baseline="0" dirty="0" err="1"/>
              <a:t>скаттерограмму</a:t>
            </a:r>
            <a:r>
              <a:rPr lang="ru-RU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2453924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>
            <a:extLst>
              <a:ext uri="{FF2B5EF4-FFF2-40B4-BE49-F238E27FC236}">
                <a16:creationId xmlns:a16="http://schemas.microsoft.com/office/drawing/2014/main" id="{6513224B-BE65-45CE-8F85-32BB57D97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>
            <a:extLst>
              <a:ext uri="{FF2B5EF4-FFF2-40B4-BE49-F238E27FC236}">
                <a16:creationId xmlns:a16="http://schemas.microsoft.com/office/drawing/2014/main" id="{A44AE089-9788-428C-AC01-107FCEC42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C0ED05-B8AA-42CA-99EA-A9F7D01E7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84E09-7D3E-40FA-9970-6E759E32D85E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88E8D-1F03-40EE-AADB-C234827C22A4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4946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>
            <a:extLst>
              <a:ext uri="{FF2B5EF4-FFF2-40B4-BE49-F238E27FC236}">
                <a16:creationId xmlns:a16="http://schemas.microsoft.com/office/drawing/2014/main" id="{D48D0048-4019-475C-9A09-4098687BE3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>
            <a:extLst>
              <a:ext uri="{FF2B5EF4-FFF2-40B4-BE49-F238E27FC236}">
                <a16:creationId xmlns:a16="http://schemas.microsoft.com/office/drawing/2014/main" id="{23B88A49-89A8-4B6E-8309-BC5C546A5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42632D-33EC-4D84-A8FD-60C7432E5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CD2CBD-864A-404D-B802-EFCCD603DC69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Итак, недостатки и измерения в предыдущих двух каналах были учтены и был создан новый канал – </a:t>
            </a:r>
            <a:r>
              <a:rPr lang="en-US" baseline="0" dirty="0"/>
              <a:t>PLT-F</a:t>
            </a:r>
            <a:r>
              <a:rPr lang="ru-RU" baseline="0" dirty="0"/>
              <a:t>. Рассказать про </a:t>
            </a:r>
            <a:r>
              <a:rPr lang="ru-RU" baseline="0" dirty="0" err="1"/>
              <a:t>скаттерограмму</a:t>
            </a:r>
            <a:r>
              <a:rPr lang="ru-RU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2200860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8E8D-1F03-40EE-AADB-C234827C22A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943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Итак, недостатки и измерения в предыдущих двух каналах были учтены и был создан новый канал – </a:t>
            </a:r>
            <a:r>
              <a:rPr lang="en-US" baseline="0" dirty="0"/>
              <a:t>PLT-F</a:t>
            </a:r>
            <a:r>
              <a:rPr lang="ru-RU" baseline="0" dirty="0"/>
              <a:t>. Рассказать про </a:t>
            </a:r>
            <a:r>
              <a:rPr lang="ru-RU" baseline="0" dirty="0" err="1"/>
              <a:t>скаттерограмму</a:t>
            </a:r>
            <a:r>
              <a:rPr lang="ru-RU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2453924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Особенностью</a:t>
            </a:r>
            <a:r>
              <a:rPr lang="ru-RU" baseline="0" dirty="0"/>
              <a:t> </a:t>
            </a:r>
            <a:r>
              <a:rPr lang="en-US" baseline="0" dirty="0"/>
              <a:t>RET </a:t>
            </a:r>
            <a:r>
              <a:rPr lang="ru-RU" baseline="0" dirty="0"/>
              <a:t>канала является то что мы в нем измеряем сразу несколько </a:t>
            </a:r>
            <a:r>
              <a:rPr lang="ru-RU" baseline="0" dirty="0" err="1"/>
              <a:t>субпопуляций</a:t>
            </a:r>
            <a:r>
              <a:rPr lang="ru-RU" baseline="0" dirty="0"/>
              <a:t> – эритроциты, </a:t>
            </a:r>
            <a:r>
              <a:rPr lang="ru-RU" baseline="0" dirty="0" err="1"/>
              <a:t>ретикулоциты</a:t>
            </a:r>
            <a:r>
              <a:rPr lang="ru-RU" baseline="0" dirty="0"/>
              <a:t> и тромбоциты. Флуоресцентный реагент окрашивает клетки и проходя через луч лазера они флюоресцируют. </a:t>
            </a:r>
            <a:r>
              <a:rPr lang="ru-RU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оптический метод зарекомендовал себе с лучшей стороны, чем </a:t>
            </a:r>
            <a:r>
              <a:rPr lang="ru-RU" sz="12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импедансный</a:t>
            </a:r>
            <a:r>
              <a:rPr lang="ru-RU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и обладатели </a:t>
            </a:r>
            <a:r>
              <a:rPr lang="ru-RU" sz="12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рет</a:t>
            </a:r>
            <a:r>
              <a:rPr lang="ru-RU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канала имеют возможность по достоинству оценить точность подсчета эритроцитов, </a:t>
            </a:r>
            <a:r>
              <a:rPr lang="ru-RU" sz="12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ретикулоцитов</a:t>
            </a:r>
            <a:r>
              <a:rPr lang="ru-RU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и тромбоцитов. Так как этот канал прежде всего был создан для достоверного подсчета клеток красного ряда, то при подсчете тромбоцитов, всплыли на поверхность некоторые ограничения измерения PLT в данном канале.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133810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8E8D-1F03-40EE-AADB-C234827C22A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667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8E8D-1F03-40EE-AADB-C234827C22A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66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8E8D-1F03-40EE-AADB-C234827C22A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66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Итак, недостатки и измерения в предыдущих двух каналах были учтены и был создан новый канал – </a:t>
            </a:r>
            <a:r>
              <a:rPr lang="en-US" baseline="0" dirty="0"/>
              <a:t>PLT-F</a:t>
            </a:r>
            <a:r>
              <a:rPr lang="ru-RU" baseline="0" dirty="0"/>
              <a:t>. Рассказать про </a:t>
            </a:r>
            <a:r>
              <a:rPr lang="ru-RU" baseline="0" dirty="0" err="1"/>
              <a:t>скаттерограмму</a:t>
            </a:r>
            <a:r>
              <a:rPr lang="ru-RU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E81CC-8840-4F3E-BDC4-02A937ABB74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01/12/2016</a:t>
            </a:r>
          </a:p>
        </p:txBody>
      </p:sp>
    </p:spTree>
    <p:extLst>
      <p:ext uri="{BB962C8B-B14F-4D97-AF65-F5344CB8AC3E}">
        <p14:creationId xmlns:p14="http://schemas.microsoft.com/office/powerpoint/2010/main" val="2453924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4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4.png"/><Relationship Id="rId2" Type="http://schemas.openxmlformats.org/officeDocument/2006/relationships/tags" Target="../tags/tag2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4.png"/><Relationship Id="rId2" Type="http://schemas.openxmlformats.org/officeDocument/2006/relationships/tags" Target="../tags/tag3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5.xml"/><Relationship Id="rId7" Type="http://schemas.openxmlformats.org/officeDocument/2006/relationships/oleObject" Target="../embeddings/oleObject7.bin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3.emf"/><Relationship Id="rId5" Type="http://schemas.openxmlformats.org/officeDocument/2006/relationships/tags" Target="../tags/tag17.xml"/><Relationship Id="rId10" Type="http://schemas.openxmlformats.org/officeDocument/2006/relationships/oleObject" Target="../embeddings/oleObject8.bin"/><Relationship Id="rId4" Type="http://schemas.openxmlformats.org/officeDocument/2006/relationships/tags" Target="../tags/tag16.xml"/><Relationship Id="rId9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9.xml"/><Relationship Id="rId7" Type="http://schemas.openxmlformats.org/officeDocument/2006/relationships/oleObject" Target="../embeddings/oleObject9.bin"/><Relationship Id="rId2" Type="http://schemas.openxmlformats.org/officeDocument/2006/relationships/tags" Target="../tags/tag18.xml"/><Relationship Id="rId1" Type="http://schemas.openxmlformats.org/officeDocument/2006/relationships/vmlDrawing" Target="../drawings/vmlDrawing8.v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3.emf"/><Relationship Id="rId5" Type="http://schemas.openxmlformats.org/officeDocument/2006/relationships/tags" Target="../tags/tag21.xml"/><Relationship Id="rId10" Type="http://schemas.openxmlformats.org/officeDocument/2006/relationships/oleObject" Target="../embeddings/oleObject10.bin"/><Relationship Id="rId4" Type="http://schemas.openxmlformats.org/officeDocument/2006/relationships/tags" Target="../tags/tag20.xml"/><Relationship Id="rId9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3.xml"/><Relationship Id="rId7" Type="http://schemas.openxmlformats.org/officeDocument/2006/relationships/oleObject" Target="../embeddings/oleObject11.bin"/><Relationship Id="rId2" Type="http://schemas.openxmlformats.org/officeDocument/2006/relationships/tags" Target="../tags/tag22.xml"/><Relationship Id="rId1" Type="http://schemas.openxmlformats.org/officeDocument/2006/relationships/vmlDrawing" Target="../drawings/vmlDrawing9.v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3.emf"/><Relationship Id="rId5" Type="http://schemas.openxmlformats.org/officeDocument/2006/relationships/tags" Target="../tags/tag25.xml"/><Relationship Id="rId10" Type="http://schemas.openxmlformats.org/officeDocument/2006/relationships/oleObject" Target="../embeddings/oleObject12.bin"/><Relationship Id="rId4" Type="http://schemas.openxmlformats.org/officeDocument/2006/relationships/tags" Target="../tags/tag24.xml"/><Relationship Id="rId9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2" name="Grafik 3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ieren 41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14" name="Gerader Verbinder 42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3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44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45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46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47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48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49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50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51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52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53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Bildplatzhalter 13"/>
          <p:cNvSpPr>
            <a:spLocks noGrp="1"/>
          </p:cNvSpPr>
          <p:nvPr>
            <p:ph type="pic" sz="quarter" idx="12"/>
          </p:nvPr>
        </p:nvSpPr>
        <p:spPr bwMode="gray">
          <a:xfrm>
            <a:off x="334962" y="1197320"/>
            <a:ext cx="11857037" cy="5112000"/>
          </a:xfrm>
          <a:prstGeom prst="rect">
            <a:avLst/>
          </a:prstGeom>
          <a:solidFill>
            <a:schemeClr val="accent3"/>
          </a:solidFill>
        </p:spPr>
        <p:txBody>
          <a:bodyPr lIns="72000" tIns="36000" rIns="72000" bIns="36000" rtlCol="0"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extplatzhalter 14"/>
          <p:cNvSpPr>
            <a:spLocks noGrp="1"/>
          </p:cNvSpPr>
          <p:nvPr>
            <p:ph type="body" sz="quarter" idx="11"/>
          </p:nvPr>
        </p:nvSpPr>
        <p:spPr bwMode="gray">
          <a:xfrm>
            <a:off x="326786" y="6417912"/>
            <a:ext cx="11529843" cy="215444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0" y="1952837"/>
            <a:ext cx="6984000" cy="2474913"/>
          </a:xfrm>
          <a:solidFill>
            <a:schemeClr val="accent2">
              <a:alpha val="90000"/>
            </a:schemeClr>
          </a:solidFill>
        </p:spPr>
        <p:txBody>
          <a:bodyPr rtlCol="0">
            <a:noAutofit/>
          </a:bodyPr>
          <a:lstStyle>
            <a:lvl1pPr marL="0" indent="0" algn="l">
              <a:defRPr lang="de-DE" sz="100" cap="none" dirty="0">
                <a:noFill/>
                <a:ea typeface="+mj-ea"/>
                <a:cs typeface="+mj-cs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51731" y="3195227"/>
            <a:ext cx="5400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600" spc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51731" y="2683891"/>
            <a:ext cx="6048000" cy="430887"/>
          </a:xfrm>
        </p:spPr>
        <p:txBody>
          <a:bodyPr/>
          <a:lstStyle>
            <a:lvl1pPr>
              <a:defRPr sz="28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80224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800" dirty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Freeform 5"/>
          <p:cNvSpPr>
            <a:spLocks noChangeAspect="1"/>
          </p:cNvSpPr>
          <p:nvPr userDrawn="1"/>
        </p:nvSpPr>
        <p:spPr bwMode="gray">
          <a:xfrm flipH="1">
            <a:off x="6432550" y="1196975"/>
            <a:ext cx="5759450" cy="5111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sp>
        <p:nvSpPr>
          <p:cNvPr id="9" name="Rechteck 11"/>
          <p:cNvSpPr>
            <a:spLocks noChangeArrowheads="1"/>
          </p:cNvSpPr>
          <p:nvPr userDrawn="1"/>
        </p:nvSpPr>
        <p:spPr bwMode="gray">
          <a:xfrm>
            <a:off x="0" y="1952625"/>
            <a:ext cx="7727950" cy="2474913"/>
          </a:xfrm>
          <a:prstGeom prst="rect">
            <a:avLst/>
          </a:prstGeom>
          <a:solidFill>
            <a:schemeClr val="accent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</a:pPr>
            <a:endParaRPr lang="en-GB" sz="2000"/>
          </a:p>
        </p:txBody>
      </p:sp>
      <p:pic>
        <p:nvPicPr>
          <p:cNvPr id="10" name="Grafik 3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38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12" name="Gerader Verbinder 39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40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41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2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43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44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45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46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47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48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49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50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35360" y="2312876"/>
            <a:ext cx="6696000" cy="338554"/>
          </a:xfrm>
          <a:prstGeom prst="rect">
            <a:avLst/>
          </a:prstGeom>
        </p:spPr>
        <p:txBody>
          <a:bodyPr rIns="72000" anchor="b">
            <a:sp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 bwMode="gray">
          <a:xfrm>
            <a:off x="335362" y="2780929"/>
            <a:ext cx="6696000" cy="430887"/>
          </a:xfrm>
        </p:spPr>
        <p:txBody>
          <a:bodyPr rIns="72000" anchor="t"/>
          <a:lstStyle>
            <a:lvl1pPr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1983088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800" dirty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Freeform 5"/>
          <p:cNvSpPr>
            <a:spLocks noChangeAspect="1"/>
          </p:cNvSpPr>
          <p:nvPr userDrawn="1"/>
        </p:nvSpPr>
        <p:spPr bwMode="gray">
          <a:xfrm>
            <a:off x="0" y="1196975"/>
            <a:ext cx="11857038" cy="5111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sp>
        <p:nvSpPr>
          <p:cNvPr id="9" name="Rechteck 11"/>
          <p:cNvSpPr>
            <a:spLocks noChangeArrowheads="1"/>
          </p:cNvSpPr>
          <p:nvPr userDrawn="1"/>
        </p:nvSpPr>
        <p:spPr bwMode="gray">
          <a:xfrm>
            <a:off x="4464050" y="1952625"/>
            <a:ext cx="7727950" cy="2474913"/>
          </a:xfrm>
          <a:prstGeom prst="rect">
            <a:avLst/>
          </a:prstGeom>
          <a:solidFill>
            <a:schemeClr val="accent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</a:pPr>
            <a:endParaRPr lang="en-GB" sz="2000"/>
          </a:p>
        </p:txBody>
      </p:sp>
      <p:pic>
        <p:nvPicPr>
          <p:cNvPr id="10" name="Grafik 3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38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12" name="Gerader Verbinder 39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40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41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2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43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44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45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46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47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48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49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50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016623" y="2312876"/>
            <a:ext cx="6696000" cy="338554"/>
          </a:xfrm>
          <a:prstGeom prst="rect">
            <a:avLst/>
          </a:prstGeom>
        </p:spPr>
        <p:txBody>
          <a:bodyPr rIns="72000" anchor="b">
            <a:sp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 bwMode="gray">
          <a:xfrm>
            <a:off x="5016624" y="2780929"/>
            <a:ext cx="6696000" cy="430887"/>
          </a:xfrm>
        </p:spPr>
        <p:txBody>
          <a:bodyPr rIns="72000" anchor="t"/>
          <a:lstStyle>
            <a:lvl1pPr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481861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3600" dirty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Freeform 5"/>
          <p:cNvSpPr>
            <a:spLocks noChangeAspect="1"/>
          </p:cNvSpPr>
          <p:nvPr userDrawn="1"/>
        </p:nvSpPr>
        <p:spPr bwMode="gray">
          <a:xfrm>
            <a:off x="0" y="1196975"/>
            <a:ext cx="11723688" cy="5111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pic>
        <p:nvPicPr>
          <p:cNvPr id="6" name="Grafik 3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35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8" name="Gerader Verbinder 36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37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38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39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40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41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42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3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44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45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46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47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463819" y="1952837"/>
            <a:ext cx="7728181" cy="2474913"/>
          </a:xfrm>
          <a:solidFill>
            <a:schemeClr val="accent2">
              <a:alpha val="90000"/>
            </a:schemeClr>
          </a:solidFill>
        </p:spPr>
        <p:txBody>
          <a:bodyPr lIns="468000" tIns="360000" rIns="540000" bIns="72000" anchor="t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1229591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Corporat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30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4" name="Gerader Verbinder 31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r Verbinder 32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33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34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35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36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37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38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39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40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41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2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fik 4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63838" y="3200400"/>
            <a:ext cx="66643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55478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3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295775" y="2605088"/>
            <a:ext cx="33448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1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5" name="Gerader Verbinder 32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33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34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35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36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37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38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39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40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41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2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43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99857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374" y="504168"/>
            <a:ext cx="7834103" cy="40011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449" y="1484210"/>
            <a:ext cx="10944663" cy="3889009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085D0-D241-48BE-8942-0BBAC350839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697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7729503"/>
              </p:ext>
            </p:extLst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/>
          <p:cNvSpPr/>
          <p:nvPr userDrawn="1">
            <p:custDataLst>
              <p:tags r:id="rId3"/>
            </p:custDataLst>
          </p:nvPr>
        </p:nvSpPr>
        <p:spPr>
          <a:xfrm>
            <a:off x="0" y="2"/>
            <a:ext cx="211667" cy="1587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GB" sz="260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10964664" y="6610157"/>
            <a:ext cx="512961" cy="138499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ru-RU" noProof="0"/>
              <a:t>Дифференциальная диагностика анемий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 noProof="0"/>
              <a:t>• </a:t>
            </a:r>
            <a:fld id="{5FCD85B2-C579-4430-B4DD-69B56FD0766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371" y="6309320"/>
            <a:ext cx="11328000" cy="1538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Placeholder source</a:t>
            </a:r>
          </a:p>
        </p:txBody>
      </p:sp>
    </p:spTree>
    <p:extLst>
      <p:ext uri="{BB962C8B-B14F-4D97-AF65-F5344CB8AC3E}">
        <p14:creationId xmlns:p14="http://schemas.microsoft.com/office/powerpoint/2010/main" val="3844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23213" y="761387"/>
            <a:ext cx="9033167" cy="40011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styles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528223" y="6630126"/>
            <a:ext cx="43943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 dirty="0"/>
              <a:t>• </a:t>
            </a:r>
            <a:fld id="{5FCD85B2-C579-4430-B4DD-69B56FD07666}" type="slidenum">
              <a:rPr lang="de-DE" noProof="0" smtClean="0"/>
              <a:pPr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908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im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1204942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think-cell Folie" r:id="rId4" imgW="287" imgH="287" progId="TCLayout.ActiveDocument.1">
                  <p:embed/>
                </p:oleObj>
              </mc:Choice>
              <mc:Fallback>
                <p:oleObj name="think-cell Folie" r:id="rId4" imgW="287" imgH="28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eform 5"/>
          <p:cNvSpPr>
            <a:spLocks noChangeAspect="1"/>
          </p:cNvSpPr>
          <p:nvPr userDrawn="1"/>
        </p:nvSpPr>
        <p:spPr bwMode="gray">
          <a:xfrm>
            <a:off x="6971631" y="6381329"/>
            <a:ext cx="5232000" cy="480963"/>
          </a:xfrm>
          <a:custGeom>
            <a:avLst/>
            <a:gdLst/>
            <a:ahLst/>
            <a:cxnLst/>
            <a:rect l="l" t="t" r="r" b="b"/>
            <a:pathLst>
              <a:path w="3888995" h="476672">
                <a:moveTo>
                  <a:pt x="3888995" y="0"/>
                </a:moveTo>
                <a:lnTo>
                  <a:pt x="3888995" y="476672"/>
                </a:lnTo>
                <a:lnTo>
                  <a:pt x="0" y="47667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kern="0" noProof="0" dirty="0">
              <a:solidFill>
                <a:srgbClr val="221815"/>
              </a:solidFill>
              <a:latin typeface="Arial"/>
            </a:endParaRP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980728"/>
            <a:ext cx="12192000" cy="180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528223" y="6607043"/>
            <a:ext cx="439437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 dirty="0"/>
              <a:t>• </a:t>
            </a:r>
            <a:fld id="{5FCD85B2-C579-4430-B4DD-69B56FD07666}" type="slidenum">
              <a:rPr lang="de-DE" noProof="0" smtClean="0"/>
              <a:pPr/>
              <a:t>‹#›</a:t>
            </a:fld>
            <a:endParaRPr lang="de-DE" noProof="0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10760137" y="6607043"/>
            <a:ext cx="7200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 bwMode="gray">
          <a:xfrm>
            <a:off x="431800" y="2797924"/>
            <a:ext cx="11328400" cy="686317"/>
          </a:xfrm>
          <a:ln>
            <a:gradFill flip="none" rotWithShape="1">
              <a:gsLst>
                <a:gs pos="1000">
                  <a:schemeClr val="bg1"/>
                </a:gs>
                <a:gs pos="98000">
                  <a:schemeClr val="accent1"/>
                </a:gs>
                <a:gs pos="2000">
                  <a:schemeClr val="accent1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txBody>
          <a:bodyPr lIns="191995" tIns="95998" rIns="191995" bIns="95998" anchor="ctr"/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24751" y="6607043"/>
            <a:ext cx="691200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noProof="0"/>
              <a:t>Дифференциальная диагностика анемий</a:t>
            </a:r>
            <a:endParaRPr lang="en-GB" noProof="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A78826E-F2C8-BE42-A5EB-F843A098E3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2331" y="575656"/>
            <a:ext cx="2714011" cy="55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ru-RU"/>
              <a:t>Дифференциальная диагностика анемий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0969-4B7B-FB47-9ADB-1A39532CFE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02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Freeform 5"/>
          <p:cNvSpPr>
            <a:spLocks noChangeAspect="1"/>
          </p:cNvSpPr>
          <p:nvPr userDrawn="1"/>
        </p:nvSpPr>
        <p:spPr bwMode="gray">
          <a:xfrm flipH="1">
            <a:off x="334963" y="1196975"/>
            <a:ext cx="11857037" cy="5111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pic>
        <p:nvPicPr>
          <p:cNvPr id="9" name="Grafik 3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40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11" name="Gerader Verbinder 41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42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43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4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45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46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47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48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49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50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51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52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platzhalter 14"/>
          <p:cNvSpPr>
            <a:spLocks noGrp="1"/>
          </p:cNvSpPr>
          <p:nvPr>
            <p:ph type="body" sz="quarter" idx="11"/>
          </p:nvPr>
        </p:nvSpPr>
        <p:spPr bwMode="gray">
          <a:xfrm>
            <a:off x="335360" y="6417912"/>
            <a:ext cx="11389840" cy="215444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0" y="1952837"/>
            <a:ext cx="6984000" cy="2474913"/>
          </a:xfrm>
          <a:solidFill>
            <a:schemeClr val="accent2">
              <a:alpha val="90000"/>
            </a:schemeClr>
          </a:solidFill>
        </p:spPr>
        <p:txBody>
          <a:bodyPr rtlCol="0">
            <a:noAutofit/>
          </a:bodyPr>
          <a:lstStyle>
            <a:lvl1pPr marL="0" indent="0" algn="l">
              <a:defRPr lang="de-DE" sz="100" cap="none" dirty="0">
                <a:noFill/>
                <a:ea typeface="+mj-ea"/>
                <a:cs typeface="+mj-cs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52128" y="3195227"/>
            <a:ext cx="5400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600" spc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52128" y="2683891"/>
            <a:ext cx="6048000" cy="430887"/>
          </a:xfrm>
        </p:spPr>
        <p:txBody>
          <a:bodyPr/>
          <a:lstStyle>
            <a:lvl1pPr>
              <a:defRPr sz="28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4349759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586633"/>
            <a:ext cx="10363200" cy="9233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Дифференциальная диагностика анемий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31BB-FA65-4524-90AC-1AB49131B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961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23207" y="504166"/>
            <a:ext cx="9033167" cy="40011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24753" y="6630126"/>
            <a:ext cx="6912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528223" y="6630126"/>
            <a:ext cx="43943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• </a:t>
            </a:r>
            <a:fld id="{5FCD85B2-C579-4430-B4DD-69B56FD0766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10760137" y="6630126"/>
            <a:ext cx="72008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C17A2DE5-DBBB-43AE-ADA8-C9D10BBA2FDE}" type="datetime1">
              <a:rPr lang="en-GB" noProof="0" smtClean="0"/>
              <a:t>29/09/2022</a:t>
            </a:fld>
            <a:endParaRPr lang="en-GB" noProof="0" dirty="0"/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23206" y="6371456"/>
            <a:ext cx="9417209" cy="153888"/>
          </a:xfrm>
        </p:spPr>
        <p:txBody>
          <a:bodyPr anchor="b"/>
          <a:lstStyle>
            <a:lvl1pPr>
              <a:spcBef>
                <a:spcPts val="0"/>
              </a:spcBef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Place holder source</a:t>
            </a:r>
          </a:p>
        </p:txBody>
      </p:sp>
    </p:spTree>
    <p:extLst>
      <p:ext uri="{BB962C8B-B14F-4D97-AF65-F5344CB8AC3E}">
        <p14:creationId xmlns:p14="http://schemas.microsoft.com/office/powerpoint/2010/main" val="22487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23207" y="504166"/>
            <a:ext cx="9033167" cy="40011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24753" y="6630126"/>
            <a:ext cx="6912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528223" y="6630126"/>
            <a:ext cx="43943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• </a:t>
            </a:r>
            <a:fld id="{5FCD85B2-C579-4430-B4DD-69B56FD0766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10760137" y="6630126"/>
            <a:ext cx="72008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C17A2DE5-DBBB-43AE-ADA8-C9D10BBA2FDE}" type="datetime1">
              <a:rPr lang="en-GB" noProof="0" smtClean="0"/>
              <a:t>29/09/2022</a:t>
            </a:fld>
            <a:endParaRPr lang="en-GB" noProof="0" dirty="0"/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23206" y="6371456"/>
            <a:ext cx="9417209" cy="153888"/>
          </a:xfrm>
        </p:spPr>
        <p:txBody>
          <a:bodyPr anchor="b"/>
          <a:lstStyle>
            <a:lvl1pPr>
              <a:spcBef>
                <a:spcPts val="0"/>
              </a:spcBef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Place holder source</a:t>
            </a:r>
          </a:p>
        </p:txBody>
      </p:sp>
    </p:spTree>
    <p:extLst>
      <p:ext uri="{BB962C8B-B14F-4D97-AF65-F5344CB8AC3E}">
        <p14:creationId xmlns:p14="http://schemas.microsoft.com/office/powerpoint/2010/main" val="39133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23207" y="504166"/>
            <a:ext cx="9033167" cy="40011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24753" y="6630126"/>
            <a:ext cx="6912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528223" y="6630126"/>
            <a:ext cx="43943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• </a:t>
            </a:r>
            <a:fld id="{5FCD85B2-C579-4430-B4DD-69B56FD0766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10760137" y="6630126"/>
            <a:ext cx="72008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C17A2DE5-DBBB-43AE-ADA8-C9D10BBA2FDE}" type="datetime1">
              <a:rPr lang="en-GB" noProof="0" smtClean="0"/>
              <a:t>29/09/2022</a:t>
            </a:fld>
            <a:endParaRPr lang="en-GB" noProof="0" dirty="0"/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23206" y="6371456"/>
            <a:ext cx="9417209" cy="153888"/>
          </a:xfrm>
        </p:spPr>
        <p:txBody>
          <a:bodyPr anchor="b"/>
          <a:lstStyle>
            <a:lvl1pPr>
              <a:spcBef>
                <a:spcPts val="0"/>
              </a:spcBef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Place holder source</a:t>
            </a:r>
          </a:p>
        </p:txBody>
      </p:sp>
    </p:spTree>
    <p:extLst>
      <p:ext uri="{BB962C8B-B14F-4D97-AF65-F5344CB8AC3E}">
        <p14:creationId xmlns:p14="http://schemas.microsoft.com/office/powerpoint/2010/main" val="14020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hteck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6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5" name="Freeform 5"/>
          <p:cNvSpPr>
            <a:spLocks noChangeAspect="1"/>
          </p:cNvSpPr>
          <p:nvPr userDrawn="1"/>
        </p:nvSpPr>
        <p:spPr bwMode="gray">
          <a:xfrm>
            <a:off x="0" y="1196975"/>
            <a:ext cx="11857038" cy="5111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pic>
        <p:nvPicPr>
          <p:cNvPr id="26" name="Grafik 7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74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28" name="Gerader Verbinder 75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76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77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78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79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80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81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82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83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84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85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86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gray">
          <a:xfrm>
            <a:off x="983432" y="1795475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1"/>
          </p:nvPr>
        </p:nvSpPr>
        <p:spPr bwMode="gray">
          <a:xfrm>
            <a:off x="983432" y="2580727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2"/>
          </p:nvPr>
        </p:nvSpPr>
        <p:spPr bwMode="gray">
          <a:xfrm>
            <a:off x="983432" y="3365979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3"/>
          </p:nvPr>
        </p:nvSpPr>
        <p:spPr bwMode="gray">
          <a:xfrm>
            <a:off x="983432" y="4151231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15"/>
          </p:nvPr>
        </p:nvSpPr>
        <p:spPr bwMode="gray">
          <a:xfrm>
            <a:off x="5987988" y="1795475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extplatzhalter 2"/>
          <p:cNvSpPr>
            <a:spLocks noGrp="1"/>
          </p:cNvSpPr>
          <p:nvPr>
            <p:ph type="body" sz="quarter" idx="16"/>
          </p:nvPr>
        </p:nvSpPr>
        <p:spPr bwMode="gray">
          <a:xfrm>
            <a:off x="5987988" y="2580727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17"/>
          </p:nvPr>
        </p:nvSpPr>
        <p:spPr bwMode="gray">
          <a:xfrm>
            <a:off x="5987988" y="3365979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platzhalter 2"/>
          <p:cNvSpPr>
            <a:spLocks noGrp="1"/>
          </p:cNvSpPr>
          <p:nvPr>
            <p:ph type="body" sz="quarter" idx="18"/>
          </p:nvPr>
        </p:nvSpPr>
        <p:spPr bwMode="gray">
          <a:xfrm>
            <a:off x="5987988" y="4151231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20"/>
          </p:nvPr>
        </p:nvSpPr>
        <p:spPr bwMode="gray">
          <a:xfrm>
            <a:off x="1642917" y="1795475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1"/>
          </p:nvPr>
        </p:nvSpPr>
        <p:spPr bwMode="gray">
          <a:xfrm>
            <a:off x="1642917" y="2580727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22"/>
          </p:nvPr>
        </p:nvSpPr>
        <p:spPr bwMode="gray">
          <a:xfrm>
            <a:off x="1642917" y="3365979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23"/>
          </p:nvPr>
        </p:nvSpPr>
        <p:spPr bwMode="gray">
          <a:xfrm>
            <a:off x="1642917" y="4151231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7" name="Textplatzhalter 2"/>
          <p:cNvSpPr>
            <a:spLocks noGrp="1"/>
          </p:cNvSpPr>
          <p:nvPr>
            <p:ph type="body" sz="quarter" idx="25"/>
          </p:nvPr>
        </p:nvSpPr>
        <p:spPr bwMode="gray">
          <a:xfrm>
            <a:off x="6648329" y="1795475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platzhalter 2"/>
          <p:cNvSpPr>
            <a:spLocks noGrp="1"/>
          </p:cNvSpPr>
          <p:nvPr>
            <p:ph type="body" sz="quarter" idx="26"/>
          </p:nvPr>
        </p:nvSpPr>
        <p:spPr bwMode="gray">
          <a:xfrm>
            <a:off x="6648329" y="2580727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platzhalter 2"/>
          <p:cNvSpPr>
            <a:spLocks noGrp="1"/>
          </p:cNvSpPr>
          <p:nvPr>
            <p:ph type="body" sz="quarter" idx="27"/>
          </p:nvPr>
        </p:nvSpPr>
        <p:spPr bwMode="gray">
          <a:xfrm>
            <a:off x="6648329" y="3365979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28"/>
          </p:nvPr>
        </p:nvSpPr>
        <p:spPr bwMode="gray">
          <a:xfrm>
            <a:off x="6648329" y="4151231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4"/>
          </p:nvPr>
        </p:nvSpPr>
        <p:spPr bwMode="gray">
          <a:xfrm>
            <a:off x="983432" y="4936485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1" name="Textplatzhalter 2"/>
          <p:cNvSpPr>
            <a:spLocks noGrp="1"/>
          </p:cNvSpPr>
          <p:nvPr>
            <p:ph type="body" sz="quarter" idx="19"/>
          </p:nvPr>
        </p:nvSpPr>
        <p:spPr bwMode="gray">
          <a:xfrm>
            <a:off x="5987988" y="4936485"/>
            <a:ext cx="648000" cy="648000"/>
          </a:xfrm>
          <a:prstGeom prst="rect">
            <a:avLst/>
          </a:prstGeom>
          <a:solidFill>
            <a:schemeClr val="bg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platzhalter 2"/>
          <p:cNvSpPr>
            <a:spLocks noGrp="1"/>
          </p:cNvSpPr>
          <p:nvPr>
            <p:ph type="body" sz="quarter" idx="24"/>
          </p:nvPr>
        </p:nvSpPr>
        <p:spPr bwMode="gray">
          <a:xfrm>
            <a:off x="1642917" y="4936485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platzhalter 2"/>
          <p:cNvSpPr>
            <a:spLocks noGrp="1"/>
          </p:cNvSpPr>
          <p:nvPr>
            <p:ph type="body" sz="quarter" idx="29"/>
          </p:nvPr>
        </p:nvSpPr>
        <p:spPr bwMode="gray">
          <a:xfrm>
            <a:off x="6648329" y="4936485"/>
            <a:ext cx="4032000" cy="648000"/>
          </a:xfrm>
          <a:prstGeom prst="rect">
            <a:avLst/>
          </a:prstGeom>
          <a:noFill/>
        </p:spPr>
        <p:txBody>
          <a:bodyPr lIns="144000" tIns="36000" rIns="72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2993697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8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Freeform 5"/>
          <p:cNvSpPr>
            <a:spLocks noChangeAspect="1"/>
          </p:cNvSpPr>
          <p:nvPr userDrawn="1"/>
        </p:nvSpPr>
        <p:spPr bwMode="gray">
          <a:xfrm>
            <a:off x="0" y="1196975"/>
            <a:ext cx="6432550" cy="5111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sp>
        <p:nvSpPr>
          <p:cNvPr id="8" name="Rechteck 17"/>
          <p:cNvSpPr>
            <a:spLocks noChangeArrowheads="1"/>
          </p:cNvSpPr>
          <p:nvPr userDrawn="1"/>
        </p:nvSpPr>
        <p:spPr bwMode="gray">
          <a:xfrm>
            <a:off x="2855913" y="1952625"/>
            <a:ext cx="9336087" cy="2474913"/>
          </a:xfrm>
          <a:prstGeom prst="rect">
            <a:avLst/>
          </a:prstGeom>
          <a:solidFill>
            <a:schemeClr val="accent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80000" tIns="72000" rIns="288000" bIns="1314000" anchor="b"/>
          <a:lstStyle/>
          <a:p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9" name="Grafik 4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41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11" name="Gerader Verbinder 42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43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4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45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46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47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48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49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50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51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52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53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Untertitel 2"/>
          <p:cNvSpPr>
            <a:spLocks noGrp="1"/>
          </p:cNvSpPr>
          <p:nvPr>
            <p:ph type="subTitle" idx="1"/>
          </p:nvPr>
        </p:nvSpPr>
        <p:spPr bwMode="gray">
          <a:xfrm>
            <a:off x="6888376" y="3195227"/>
            <a:ext cx="496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 bwMode="gray">
          <a:xfrm>
            <a:off x="2931671" y="1766826"/>
            <a:ext cx="3164328" cy="2846933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spcBef>
                <a:spcPts val="0"/>
              </a:spcBef>
              <a:buNone/>
              <a:defRPr sz="18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itel 18"/>
          <p:cNvSpPr>
            <a:spLocks noGrp="1"/>
          </p:cNvSpPr>
          <p:nvPr>
            <p:ph type="title"/>
          </p:nvPr>
        </p:nvSpPr>
        <p:spPr bwMode="gray">
          <a:xfrm>
            <a:off x="6888640" y="2681279"/>
            <a:ext cx="4968000" cy="43088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255066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6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cxnSp>
        <p:nvCxnSpPr>
          <p:cNvPr id="7" name="Gerade Verbindung 8"/>
          <p:cNvCxnSpPr/>
          <p:nvPr userDrawn="1"/>
        </p:nvCxnSpPr>
        <p:spPr bwMode="gray">
          <a:xfrm>
            <a:off x="334963" y="2355850"/>
            <a:ext cx="118570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3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37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10" name="Gerader Verbinder 38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39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40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41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2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43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44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45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46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47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48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49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35359" y="2511459"/>
            <a:ext cx="8640000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gray">
          <a:xfrm>
            <a:off x="335359" y="1770991"/>
            <a:ext cx="86400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5664737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0" name="think-cell Folie" r:id="rId7" imgW="360" imgH="360" progId="TCLayout.ActiveDocument.1">
                  <p:embed/>
                </p:oleObj>
              </mc:Choice>
              <mc:Fallback>
                <p:oleObj name="think-cell Folie" r:id="rId7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1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6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8" name="Gruppieren 12"/>
          <p:cNvGrpSpPr>
            <a:grpSpLocks/>
          </p:cNvGrpSpPr>
          <p:nvPr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9" name="Gerader Verbinder 14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18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9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20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21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22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23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24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25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26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27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8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Freeform 5"/>
          <p:cNvSpPr>
            <a:spLocks noChangeAspect="1"/>
          </p:cNvSpPr>
          <p:nvPr/>
        </p:nvSpPr>
        <p:spPr bwMode="gray">
          <a:xfrm flipH="1">
            <a:off x="334963" y="6497638"/>
            <a:ext cx="11520487" cy="36988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cxnSp>
        <p:nvCxnSpPr>
          <p:cNvPr id="23" name="Gerade Verbindung 8"/>
          <p:cNvCxnSpPr/>
          <p:nvPr/>
        </p:nvCxnSpPr>
        <p:spPr bwMode="gray">
          <a:xfrm>
            <a:off x="334963" y="1089025"/>
            <a:ext cx="118570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kt 9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think-cell Folie" r:id="rId10" imgW="360" imgH="360" progId="TCLayout.ActiveDocument.1">
                  <p:embed/>
                </p:oleObj>
              </mc:Choice>
              <mc:Fallback>
                <p:oleObj name="think-cell Folie" r:id="rId10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hteck 8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6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35360" y="1268760"/>
            <a:ext cx="11520000" cy="503996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 bwMode="gray">
          <a:xfrm>
            <a:off x="335360" y="504166"/>
            <a:ext cx="87840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1"/>
          </p:nvPr>
        </p:nvSpPr>
        <p:spPr bwMode="gray">
          <a:xfrm>
            <a:off x="335360" y="6309320"/>
            <a:ext cx="11520000" cy="1538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" name="Fußzeilenplatzhalt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Дифференциальная диагностика анемий</a:t>
            </a:r>
            <a:endParaRPr lang="en-GB"/>
          </a:p>
        </p:txBody>
      </p:sp>
      <p:sp>
        <p:nvSpPr>
          <p:cNvPr id="29" name="Foliennummernplatzhalt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• </a:t>
            </a:r>
            <a:fld id="{A1844B42-F7BA-4139-8160-FF345BCF6C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78022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think-cell Folie" r:id="rId7" imgW="360" imgH="360" progId="TCLayout.ActiveDocument.1">
                  <p:embed/>
                </p:oleObj>
              </mc:Choice>
              <mc:Fallback>
                <p:oleObj name="think-cell Folie" r:id="rId7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1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6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6" name="Gruppieren 12"/>
          <p:cNvGrpSpPr>
            <a:grpSpLocks/>
          </p:cNvGrpSpPr>
          <p:nvPr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8" name="Gerader Verbinder 14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18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19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20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21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22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23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24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25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26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27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28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5"/>
          <p:cNvSpPr>
            <a:spLocks noChangeAspect="1"/>
          </p:cNvSpPr>
          <p:nvPr/>
        </p:nvSpPr>
        <p:spPr bwMode="gray">
          <a:xfrm flipH="1">
            <a:off x="334963" y="6497638"/>
            <a:ext cx="11520487" cy="36988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cxnSp>
        <p:nvCxnSpPr>
          <p:cNvPr id="22" name="Gerade Verbindung 8"/>
          <p:cNvCxnSpPr/>
          <p:nvPr/>
        </p:nvCxnSpPr>
        <p:spPr bwMode="gray">
          <a:xfrm>
            <a:off x="334963" y="1089025"/>
            <a:ext cx="118570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Objekt 2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think-cell Folie" r:id="rId10" imgW="360" imgH="360" progId="TCLayout.ActiveDocument.1">
                  <p:embed/>
                </p:oleObj>
              </mc:Choice>
              <mc:Fallback>
                <p:oleObj name="think-cell Folie" r:id="rId10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hteck 8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6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 bwMode="gray">
          <a:xfrm>
            <a:off x="335360" y="504166"/>
            <a:ext cx="87840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3"/>
          </p:nvPr>
        </p:nvSpPr>
        <p:spPr bwMode="gray">
          <a:xfrm>
            <a:off x="335360" y="6309320"/>
            <a:ext cx="11520000" cy="1538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Дифференциальная диагностика анемий</a:t>
            </a:r>
            <a:endParaRPr lang="en-GB"/>
          </a:p>
        </p:txBody>
      </p:sp>
      <p:sp>
        <p:nvSpPr>
          <p:cNvPr id="28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• </a:t>
            </a:r>
            <a:fld id="{EF22BFC3-1408-4B42-A3B8-47EA90A96EC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30467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think-cell Folie" r:id="rId7" imgW="360" imgH="360" progId="TCLayout.ActiveDocument.1">
                  <p:embed/>
                </p:oleObj>
              </mc:Choice>
              <mc:Fallback>
                <p:oleObj name="think-cell Folie" r:id="rId7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1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6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8" name="Gruppieren 12"/>
          <p:cNvGrpSpPr>
            <a:grpSpLocks/>
          </p:cNvGrpSpPr>
          <p:nvPr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10" name="Gerader Verbinder 14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8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9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20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21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22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23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24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25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26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7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8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Freeform 5"/>
          <p:cNvSpPr>
            <a:spLocks noChangeAspect="1"/>
          </p:cNvSpPr>
          <p:nvPr/>
        </p:nvSpPr>
        <p:spPr bwMode="gray">
          <a:xfrm flipH="1">
            <a:off x="334963" y="6497638"/>
            <a:ext cx="11520487" cy="36988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cxnSp>
        <p:nvCxnSpPr>
          <p:cNvPr id="24" name="Gerade Verbindung 8"/>
          <p:cNvCxnSpPr/>
          <p:nvPr/>
        </p:nvCxnSpPr>
        <p:spPr bwMode="gray">
          <a:xfrm>
            <a:off x="334963" y="1089025"/>
            <a:ext cx="118570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Objekt 10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think-cell Folie" r:id="rId10" imgW="360" imgH="360" progId="TCLayout.ActiveDocument.1">
                  <p:embed/>
                </p:oleObj>
              </mc:Choice>
              <mc:Fallback>
                <p:oleObj name="think-cell Folie" r:id="rId10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hteck 9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6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6204012" y="1268761"/>
            <a:ext cx="5652000" cy="5039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335359" y="1268414"/>
            <a:ext cx="5652000" cy="5040313"/>
          </a:xfrm>
          <a:prstGeom prst="rect">
            <a:avLst/>
          </a:prstGeom>
          <a:solidFill>
            <a:schemeClr val="accent3"/>
          </a:solidFill>
        </p:spPr>
        <p:txBody>
          <a:bodyPr lIns="72000" tIns="36000" rIns="72000" bIns="36000"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1"/>
          </p:nvPr>
        </p:nvSpPr>
        <p:spPr bwMode="gray">
          <a:xfrm>
            <a:off x="335360" y="6309320"/>
            <a:ext cx="11520000" cy="1538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8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Дифференциальная диагностика анемий</a:t>
            </a:r>
            <a:endParaRPr lang="en-GB"/>
          </a:p>
        </p:txBody>
      </p:sp>
      <p:sp>
        <p:nvSpPr>
          <p:cNvPr id="30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• </a:t>
            </a:r>
            <a:fld id="{4C4FD11F-08B6-432B-BDF9-7A058D010A3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12395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5"/>
          <p:cNvSpPr>
            <a:spLocks noChangeAspect="1"/>
          </p:cNvSpPr>
          <p:nvPr userDrawn="1"/>
        </p:nvSpPr>
        <p:spPr bwMode="gray">
          <a:xfrm flipH="1">
            <a:off x="334963" y="6497638"/>
            <a:ext cx="11520487" cy="36988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grpSp>
        <p:nvGrpSpPr>
          <p:cNvPr id="6" name="Gruppieren 36"/>
          <p:cNvGrpSpPr>
            <a:grpSpLocks/>
          </p:cNvGrpSpPr>
          <p:nvPr userDrawn="1"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7" name="Gerader Verbinder 37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38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39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40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41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42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43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44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45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46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47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48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Bildplatzhalter 49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1855360 w 12192000"/>
              <a:gd name="connsiteY3" fmla="*/ 6858000 h 6858000"/>
              <a:gd name="connsiteX4" fmla="*/ 11855360 w 12192000"/>
              <a:gd name="connsiteY4" fmla="*/ 6498001 h 6858000"/>
              <a:gd name="connsiteX5" fmla="*/ 335360 w 12192000"/>
              <a:gd name="connsiteY5" fmla="*/ 6498001 h 6858000"/>
              <a:gd name="connsiteX6" fmla="*/ 335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855360" y="6858000"/>
                </a:lnTo>
                <a:lnTo>
                  <a:pt x="11855360" y="6498001"/>
                </a:lnTo>
                <a:lnTo>
                  <a:pt x="335360" y="6498001"/>
                </a:lnTo>
                <a:lnTo>
                  <a:pt x="3353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72000" tIns="36000" rIns="72000" bIns="36000"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1"/>
          </p:nvPr>
        </p:nvSpPr>
        <p:spPr bwMode="gray">
          <a:xfrm>
            <a:off x="335360" y="6309320"/>
            <a:ext cx="11520000" cy="1538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Дифференциальная диагностика анемий</a:t>
            </a:r>
            <a:endParaRPr lang="en-GB"/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• </a:t>
            </a:r>
            <a:fld id="{7431FC82-8AA8-4C6C-9725-E6D15B9AD4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96000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kt 3" hidden="1"/>
          <p:cNvGraphicFramePr>
            <a:graphicFrameLocks noChangeAspect="1"/>
          </p:cNvGraphicFramePr>
          <p:nvPr>
            <p:custDataLst>
              <p:tags r:id="rId26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think-cell Folie" r:id="rId28" imgW="360" imgH="360" progId="TCLayout.ActiveDocument.1">
                  <p:embed/>
                </p:oleObj>
              </mc:Choice>
              <mc:Fallback>
                <p:oleObj name="think-cell Folie" r:id="rId28" imgW="360" imgH="360" progId="TCLayout.ActiveDocument.1">
                  <p:embed/>
                  <p:pic>
                    <p:nvPicPr>
                      <p:cNvPr id="0" name="Objek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 hidden="1"/>
          <p:cNvSpPr/>
          <p:nvPr>
            <p:custDataLst>
              <p:tags r:id="rId27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GB" sz="2600" dirty="0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028" name="Gruppieren 12"/>
          <p:cNvGrpSpPr>
            <a:grpSpLocks/>
          </p:cNvGrpSpPr>
          <p:nvPr/>
        </p:nvGrpSpPr>
        <p:grpSpPr bwMode="auto">
          <a:xfrm>
            <a:off x="-276225" y="-242888"/>
            <a:ext cx="12709525" cy="7343776"/>
            <a:chOff x="-207531" y="-243408"/>
            <a:chExt cx="9532060" cy="7344816"/>
          </a:xfrm>
        </p:grpSpPr>
        <p:cxnSp>
          <p:nvCxnSpPr>
            <p:cNvPr id="15" name="Gerader Verbinder 14"/>
            <p:cNvCxnSpPr/>
            <p:nvPr userDrawn="1"/>
          </p:nvCxnSpPr>
          <p:spPr>
            <a:xfrm>
              <a:off x="25204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 userDrawn="1"/>
          </p:nvCxnSpPr>
          <p:spPr>
            <a:xfrm>
              <a:off x="4490634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 userDrawn="1"/>
          </p:nvCxnSpPr>
          <p:spPr>
            <a:xfrm>
              <a:off x="4652558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 userDrawn="1"/>
          </p:nvCxnSpPr>
          <p:spPr>
            <a:xfrm>
              <a:off x="8892336" y="-243408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 userDrawn="1"/>
          </p:nvCxnSpPr>
          <p:spPr>
            <a:xfrm>
              <a:off x="25204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 userDrawn="1"/>
          </p:nvCxnSpPr>
          <p:spPr>
            <a:xfrm>
              <a:off x="4490634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 userDrawn="1"/>
          </p:nvCxnSpPr>
          <p:spPr>
            <a:xfrm>
              <a:off x="4652558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 userDrawn="1"/>
          </p:nvCxnSpPr>
          <p:spPr>
            <a:xfrm>
              <a:off x="8892336" y="6956925"/>
              <a:ext cx="0" cy="14448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 userDrawn="1"/>
          </p:nvCxnSpPr>
          <p:spPr>
            <a:xfrm rot="5400000">
              <a:off x="-153358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/>
            <p:nvPr userDrawn="1"/>
          </p:nvCxnSpPr>
          <p:spPr>
            <a:xfrm rot="5400000">
              <a:off x="-153358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 userDrawn="1"/>
          </p:nvCxnSpPr>
          <p:spPr>
            <a:xfrm rot="5400000">
              <a:off x="9270356" y="6254960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 userDrawn="1"/>
          </p:nvCxnSpPr>
          <p:spPr>
            <a:xfrm rot="5400000">
              <a:off x="9270356" y="1213934"/>
              <a:ext cx="0" cy="10834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9" name="Freeform 5"/>
          <p:cNvSpPr>
            <a:spLocks noChangeAspect="1"/>
          </p:cNvSpPr>
          <p:nvPr/>
        </p:nvSpPr>
        <p:spPr bwMode="gray">
          <a:xfrm flipH="1">
            <a:off x="334963" y="6497638"/>
            <a:ext cx="11520487" cy="36988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221815"/>
              </a:solidFill>
            </a:endParaRPr>
          </a:p>
        </p:txBody>
      </p:sp>
      <p:sp>
        <p:nvSpPr>
          <p:cNvPr id="1030" name="Titelplatzhalter 1"/>
          <p:cNvSpPr>
            <a:spLocks noGrp="1"/>
          </p:cNvSpPr>
          <p:nvPr>
            <p:ph type="title"/>
          </p:nvPr>
        </p:nvSpPr>
        <p:spPr bwMode="gray">
          <a:xfrm>
            <a:off x="334963" y="504825"/>
            <a:ext cx="8783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add title</a:t>
            </a:r>
          </a:p>
        </p:txBody>
      </p:sp>
      <p:cxnSp>
        <p:nvCxnSpPr>
          <p:cNvPr id="9" name="Gerade Verbindung 8"/>
          <p:cNvCxnSpPr/>
          <p:nvPr/>
        </p:nvCxnSpPr>
        <p:spPr bwMode="gray">
          <a:xfrm>
            <a:off x="334963" y="1089025"/>
            <a:ext cx="118570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42913" y="6610350"/>
            <a:ext cx="7200900" cy="13811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eaLnBrk="1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Дифференциальная диагностика анемий</a:t>
            </a:r>
            <a:endParaRPr lang="en-GB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525250" y="6610350"/>
            <a:ext cx="331788" cy="13811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• </a:t>
            </a:r>
            <a:fld id="{FB4BD8DA-1F11-46A9-9A6E-560D303123E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10899775" y="6610350"/>
            <a:ext cx="577850" cy="13811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5" name="Textplatzhalter 5"/>
          <p:cNvSpPr>
            <a:spLocks noGrp="1"/>
          </p:cNvSpPr>
          <p:nvPr>
            <p:ph type="body" idx="1"/>
          </p:nvPr>
        </p:nvSpPr>
        <p:spPr bwMode="gray">
          <a:xfrm>
            <a:off x="334963" y="1268413"/>
            <a:ext cx="1152048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First numbering level</a:t>
            </a:r>
          </a:p>
          <a:p>
            <a:pPr lvl="1"/>
            <a:r>
              <a:rPr lang="en-GB"/>
              <a:t>Second numbering level</a:t>
            </a:r>
          </a:p>
          <a:p>
            <a:pPr lvl="2"/>
            <a:r>
              <a:rPr lang="en-GB"/>
              <a:t>Third numbering level</a:t>
            </a:r>
          </a:p>
          <a:p>
            <a:pPr lvl="3"/>
            <a:r>
              <a:rPr lang="en-GB"/>
              <a:t>Subtitle</a:t>
            </a:r>
          </a:p>
          <a:p>
            <a:pPr lvl="4"/>
            <a:r>
              <a:rPr lang="en-GB"/>
              <a:t>Subtitle alternative</a:t>
            </a:r>
          </a:p>
        </p:txBody>
      </p:sp>
      <p:pic>
        <p:nvPicPr>
          <p:cNvPr id="1036" name="Grafik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74200" y="376238"/>
            <a:ext cx="2382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804" r:id="rId15"/>
    <p:sldLayoutId id="2147483805" r:id="rId16"/>
    <p:sldLayoutId id="2147483807" r:id="rId17"/>
    <p:sldLayoutId id="2147483808" r:id="rId18"/>
    <p:sldLayoutId id="2147483810" r:id="rId19"/>
    <p:sldLayoutId id="2147483811" r:id="rId20"/>
    <p:sldLayoutId id="2147483812" r:id="rId21"/>
    <p:sldLayoutId id="2147483813" r:id="rId22"/>
    <p:sldLayoutId id="2147483814" r:id="rId23"/>
  </p:sldLayoutIdLst>
  <p:transition spd="med"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pitchFamily="34" charset="0"/>
        </a:defRPr>
      </a:lvl9pPr>
    </p:titleStyle>
    <p:bodyStyle>
      <a:lvl1pPr marL="269875" indent="-269875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125000"/>
        <a:buFont typeface="Arial" pitchFamily="34" charset="0"/>
        <a:buChar char="■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539750" indent="-269875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Font typeface="Arial" pitchFamily="34" charset="0"/>
        <a:buChar char="»"/>
        <a:defRPr kern="1200">
          <a:solidFill>
            <a:schemeClr val="tx1"/>
          </a:solidFill>
          <a:latin typeface="+mj-lt"/>
          <a:ea typeface="+mn-ea"/>
          <a:cs typeface="+mn-cs"/>
        </a:defRPr>
      </a:lvl2pPr>
      <a:lvl3pPr marL="808038" indent="-269875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110000"/>
        <a:buFont typeface="Symbol" pitchFamily="18" charset="2"/>
        <a:buChar char="·"/>
        <a:defRPr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buFont typeface="Arial" pitchFamily="34" charset="0"/>
        <a:defRPr sz="2200" kern="1200">
          <a:solidFill>
            <a:schemeClr val="accent1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ts val="1200"/>
        </a:spcBef>
        <a:spcAft>
          <a:spcPct val="0"/>
        </a:spcAft>
        <a:buFont typeface="Arial" pitchFamily="34" charset="0"/>
        <a:defRPr sz="2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9.xml"/><Relationship Id="rId7" Type="http://schemas.openxmlformats.org/officeDocument/2006/relationships/oleObject" Target="../embeddings/oleObject21.bin"/><Relationship Id="rId2" Type="http://schemas.openxmlformats.org/officeDocument/2006/relationships/tags" Target="../tags/tag3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1.xml"/><Relationship Id="rId7" Type="http://schemas.openxmlformats.org/officeDocument/2006/relationships/image" Target="../media/image3.emf"/><Relationship Id="rId2" Type="http://schemas.openxmlformats.org/officeDocument/2006/relationships/tags" Target="../tags/tag40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43.xml"/><Relationship Id="rId7" Type="http://schemas.openxmlformats.org/officeDocument/2006/relationships/oleObject" Target="../embeddings/oleObject23.bin"/><Relationship Id="rId2" Type="http://schemas.openxmlformats.org/officeDocument/2006/relationships/tags" Target="../tags/tag4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">
            <a:extLst>
              <a:ext uri="{FF2B5EF4-FFF2-40B4-BE49-F238E27FC236}">
                <a16:creationId xmlns:a16="http://schemas.microsoft.com/office/drawing/2014/main" id="{048A9C68-EC7F-45EE-813E-D9FB60A767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881" b="11881"/>
          <a:stretch/>
        </p:blipFill>
        <p:spPr bwMode="gray">
          <a:xfrm>
            <a:off x="434975" y="1195388"/>
            <a:ext cx="11757025" cy="5045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graphicFrame>
        <p:nvGraphicFramePr>
          <p:cNvPr id="25603" name="Objekt 6" hidden="1">
            <a:extLst>
              <a:ext uri="{FF2B5EF4-FFF2-40B4-BE49-F238E27FC236}">
                <a16:creationId xmlns:a16="http://schemas.microsoft.com/office/drawing/2014/main" id="{D05EB1D1-8043-47F6-9266-05C7ED5DAF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think-cell Folie" r:id="rId7" imgW="360" imgH="360" progId="TCLayout.ActiveDocument.1">
                  <p:embed/>
                </p:oleObj>
              </mc:Choice>
              <mc:Fallback>
                <p:oleObj name="think-cell Folie" r:id="rId7" imgW="360" imgH="360" progId="TCLayout.ActiveDocument.1">
                  <p:embed/>
                  <p:pic>
                    <p:nvPicPr>
                      <p:cNvPr id="25603" name="Objekt 6" hidden="1">
                        <a:extLst>
                          <a:ext uri="{FF2B5EF4-FFF2-40B4-BE49-F238E27FC236}">
                            <a16:creationId xmlns:a16="http://schemas.microsoft.com/office/drawing/2014/main" id="{D05EB1D1-8043-47F6-9266-05C7ED5DAF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B06755B-AAE5-47CB-83F3-FC86B4A5005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eaLnBrk="1" hangingPunct="1">
              <a:buClr>
                <a:schemeClr val="accent2"/>
              </a:buClr>
              <a:buSzPct val="125000"/>
              <a:defRPr/>
            </a:pPr>
            <a:endParaRPr lang="en-GB" sz="2800" err="1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E1B0A5C-3371-4494-A482-7BFDAAACD7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6350" y="2997200"/>
            <a:ext cx="6678613" cy="1079872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607" name="Titel 3">
            <a:extLst>
              <a:ext uri="{FF2B5EF4-FFF2-40B4-BE49-F238E27FC236}">
                <a16:creationId xmlns:a16="http://schemas.microsoft.com/office/drawing/2014/main" id="{253EFA80-F612-4B07-84D3-C668DAFA3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400" y="3106249"/>
            <a:ext cx="6842125" cy="861774"/>
          </a:xfrm>
        </p:spPr>
        <p:txBody>
          <a:bodyPr/>
          <a:lstStyle/>
          <a:p>
            <a:r>
              <a:rPr lang="ru-RU" altLang="ru-RU" dirty="0"/>
              <a:t>Дифференциальная диагностика анемий. Мастер-класс</a:t>
            </a:r>
            <a:endParaRPr lang="en-GB" altLang="ru-RU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70E5E391-2BAD-4017-BC9B-DE0AEAA94A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326786" y="6417912"/>
            <a:ext cx="11529843" cy="192836"/>
          </a:xfrm>
        </p:spPr>
        <p:txBody>
          <a:bodyPr/>
          <a:lstStyle/>
          <a:p>
            <a:r>
              <a:rPr lang="ru-RU" dirty="0"/>
              <a:t>29</a:t>
            </a:r>
            <a:r>
              <a:rPr lang="ru-RU" noProof="0" dirty="0"/>
              <a:t>.09.2022 </a:t>
            </a:r>
            <a:r>
              <a:rPr lang="en-GB" dirty="0"/>
              <a:t>• </a:t>
            </a:r>
            <a:r>
              <a:rPr lang="en-US" noProof="0" dirty="0"/>
              <a:t>Sysmex </a:t>
            </a:r>
            <a:r>
              <a:rPr lang="ru-RU" noProof="0" dirty="0"/>
              <a:t>симпозиум </a:t>
            </a:r>
            <a:r>
              <a:rPr lang="en-GB" dirty="0"/>
              <a:t>• </a:t>
            </a:r>
            <a:r>
              <a:rPr lang="ru-RU" dirty="0"/>
              <a:t>Артем Москаленко</a:t>
            </a:r>
            <a:r>
              <a:rPr lang="en-GB" dirty="0"/>
              <a:t> • </a:t>
            </a:r>
            <a:r>
              <a:rPr lang="ru-RU" dirty="0"/>
              <a:t>Астана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7ACAEB-E83D-4C6E-9167-8B0E2DFBA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3" b="64993"/>
          <a:stretch/>
        </p:blipFill>
        <p:spPr>
          <a:xfrm>
            <a:off x="839416" y="1124744"/>
            <a:ext cx="10017873" cy="49685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5306E6C-FDA5-4853-8EA0-2C772C5EA7F1}"/>
              </a:ext>
            </a:extLst>
          </p:cNvPr>
          <p:cNvSpPr txBox="1">
            <a:spLocks/>
          </p:cNvSpPr>
          <p:nvPr/>
        </p:nvSpPr>
        <p:spPr bwMode="gray">
          <a:xfrm>
            <a:off x="417201" y="364593"/>
            <a:ext cx="8795851" cy="40011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Дефицит железа или?</a:t>
            </a:r>
          </a:p>
        </p:txBody>
      </p:sp>
      <p:sp>
        <p:nvSpPr>
          <p:cNvPr id="16" name="Textfeld 33">
            <a:extLst>
              <a:ext uri="{FF2B5EF4-FFF2-40B4-BE49-F238E27FC236}">
                <a16:creationId xmlns:a16="http://schemas.microsoft.com/office/drawing/2014/main" id="{17F7FE5E-FBDA-4017-9B07-EE3B37E1172E}"/>
              </a:ext>
            </a:extLst>
          </p:cNvPr>
          <p:cNvSpPr txBox="1"/>
          <p:nvPr/>
        </p:nvSpPr>
        <p:spPr>
          <a:xfrm>
            <a:off x="2440470" y="6034521"/>
            <a:ext cx="212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ЖДА</a:t>
            </a:r>
          </a:p>
        </p:txBody>
      </p:sp>
      <p:sp>
        <p:nvSpPr>
          <p:cNvPr id="17" name="Textfeld 33">
            <a:extLst>
              <a:ext uri="{FF2B5EF4-FFF2-40B4-BE49-F238E27FC236}">
                <a16:creationId xmlns:a16="http://schemas.microsoft.com/office/drawing/2014/main" id="{31048F9E-0FCF-407F-8DAE-05D4C413A473}"/>
              </a:ext>
            </a:extLst>
          </p:cNvPr>
          <p:cNvSpPr txBox="1"/>
          <p:nvPr/>
        </p:nvSpPr>
        <p:spPr>
          <a:xfrm>
            <a:off x="6960096" y="5970187"/>
            <a:ext cx="3600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β</a:t>
            </a:r>
            <a:r>
              <a:rPr lang="ru-RU" sz="2800" dirty="0"/>
              <a:t>- талассемия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32F39F-17FC-4B8F-9768-92FB8210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Дифференциальная диагностика анемий</a:t>
            </a:r>
          </a:p>
        </p:txBody>
      </p:sp>
    </p:spTree>
    <p:extLst>
      <p:ext uri="{BB962C8B-B14F-4D97-AF65-F5344CB8AC3E}">
        <p14:creationId xmlns:p14="http://schemas.microsoft.com/office/powerpoint/2010/main" val="274669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gray">
          <a:xfrm>
            <a:off x="263352" y="142469"/>
            <a:ext cx="7262975" cy="80021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Скрининг на наличие талассемии.</a:t>
            </a:r>
          </a:p>
          <a:p>
            <a:r>
              <a:rPr lang="ru-RU" dirty="0"/>
              <a:t>Индекс Урречаги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524000" y="2924945"/>
            <a:ext cx="9144000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4800" b="1" kern="0" dirty="0" err="1">
                <a:solidFill>
                  <a:schemeClr val="accent1"/>
                </a:solidFill>
              </a:rPr>
              <a:t>MicroR</a:t>
            </a:r>
            <a:r>
              <a:rPr lang="en-US" sz="4800" b="1" kern="0" dirty="0">
                <a:solidFill>
                  <a:schemeClr val="accent1"/>
                </a:solidFill>
              </a:rPr>
              <a:t> – HYPO-He – RDW-CV</a:t>
            </a:r>
            <a:endParaRPr lang="en-GB" sz="4800" b="1" kern="0" dirty="0">
              <a:solidFill>
                <a:schemeClr val="accent1"/>
              </a:solidFill>
            </a:endParaRPr>
          </a:p>
          <a:p>
            <a:pPr marL="0" indent="0" algn="ctr">
              <a:buNone/>
              <a:defRPr/>
            </a:pPr>
            <a:endParaRPr lang="en-GB" sz="2400" b="1" kern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4" y="1218373"/>
            <a:ext cx="6764751" cy="1374890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1825492" y="5616549"/>
            <a:ext cx="3160713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ru-RU" sz="2400" b="1" kern="0" dirty="0">
                <a:solidFill>
                  <a:schemeClr val="accent1"/>
                </a:solidFill>
              </a:rPr>
              <a:t>Железодефицитная анемия</a:t>
            </a:r>
            <a:endParaRPr lang="en-GB" sz="2400" b="1" kern="0" dirty="0">
              <a:solidFill>
                <a:schemeClr val="tx1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6700278" y="5616548"/>
            <a:ext cx="3654815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kern="0" dirty="0">
                <a:solidFill>
                  <a:schemeClr val="accent1"/>
                </a:solidFill>
              </a:rPr>
              <a:t>T</a:t>
            </a:r>
            <a:r>
              <a:rPr lang="ru-RU" sz="2400" b="1" kern="0" dirty="0" err="1">
                <a:solidFill>
                  <a:schemeClr val="accent1"/>
                </a:solidFill>
              </a:rPr>
              <a:t>алассемия</a:t>
            </a:r>
            <a:endParaRPr lang="en-GB" sz="2400" b="1" kern="0" dirty="0">
              <a:solidFill>
                <a:schemeClr val="tx1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5648854" y="5517233"/>
            <a:ext cx="908132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GB" sz="3200" b="1" kern="0" dirty="0">
                <a:solidFill>
                  <a:schemeClr val="accent1"/>
                </a:solidFill>
              </a:rPr>
              <a:t>- 5,1</a:t>
            </a:r>
          </a:p>
          <a:p>
            <a:pPr marL="0" indent="0" algn="ctr">
              <a:buNone/>
              <a:defRPr/>
            </a:pPr>
            <a:endParaRPr lang="en-GB" sz="2400" b="1" kern="0" dirty="0">
              <a:solidFill>
                <a:schemeClr val="tx1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5016731" y="5616833"/>
            <a:ext cx="624786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kern="0" dirty="0">
                <a:solidFill>
                  <a:schemeClr val="accent1"/>
                </a:solidFill>
              </a:rPr>
              <a:t>&lt;</a:t>
            </a:r>
            <a:endParaRPr lang="en-GB" sz="2400" b="1" kern="0" dirty="0">
              <a:solidFill>
                <a:schemeClr val="accent1"/>
              </a:solidFill>
            </a:endParaRPr>
          </a:p>
          <a:p>
            <a:pPr marL="0" indent="0" algn="ctr">
              <a:buNone/>
              <a:defRPr/>
            </a:pPr>
            <a:endParaRPr lang="en-GB" sz="2400" b="1" kern="0" dirty="0">
              <a:solidFill>
                <a:schemeClr val="tx1"/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 bwMode="auto">
          <a:xfrm>
            <a:off x="6616634" y="5623781"/>
            <a:ext cx="624786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GB" sz="2400" b="1" kern="0" dirty="0">
                <a:solidFill>
                  <a:schemeClr val="accent1"/>
                </a:solidFill>
              </a:rPr>
              <a:t>&lt;</a:t>
            </a:r>
          </a:p>
          <a:p>
            <a:pPr marL="0" indent="0" algn="ctr">
              <a:buNone/>
              <a:defRPr/>
            </a:pPr>
            <a:endParaRPr lang="en-GB" sz="2400" b="1" kern="0" dirty="0">
              <a:solidFill>
                <a:schemeClr val="tx1"/>
              </a:solidFill>
            </a:endParaRPr>
          </a:p>
        </p:txBody>
      </p:sp>
      <p:sp>
        <p:nvSpPr>
          <p:cNvPr id="14" name="Inhaltsplatzhalter 4"/>
          <p:cNvSpPr txBox="1">
            <a:spLocks/>
          </p:cNvSpPr>
          <p:nvPr/>
        </p:nvSpPr>
        <p:spPr bwMode="gray">
          <a:xfrm>
            <a:off x="4385810" y="4185084"/>
            <a:ext cx="342038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4800" b="1" dirty="0"/>
              <a:t>MCV&lt;</a:t>
            </a:r>
            <a:r>
              <a:rPr lang="ru-RU" altLang="ru-RU" sz="4800" b="1" dirty="0"/>
              <a:t>65</a:t>
            </a:r>
            <a:r>
              <a:rPr lang="en-US" altLang="ru-RU" sz="4800" b="1" dirty="0"/>
              <a:t> </a:t>
            </a:r>
            <a:r>
              <a:rPr lang="en-US" altLang="ru-RU" sz="4800" b="1" dirty="0" err="1"/>
              <a:t>fl</a:t>
            </a:r>
            <a:endParaRPr lang="de-DE" altLang="ru-RU" sz="4800" b="1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 bwMode="auto">
          <a:xfrm>
            <a:off x="1819873" y="5616547"/>
            <a:ext cx="3160713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ru-RU" sz="2400" b="1" kern="0" dirty="0">
                <a:solidFill>
                  <a:schemeClr val="accent1"/>
                </a:solidFill>
              </a:rPr>
              <a:t>Железодефицитная анемия</a:t>
            </a:r>
            <a:endParaRPr lang="en-GB" sz="2400" b="1" kern="0" dirty="0">
              <a:solidFill>
                <a:schemeClr val="tx1"/>
              </a:solidFill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6694659" y="5616546"/>
            <a:ext cx="3654815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kern="0" dirty="0">
                <a:solidFill>
                  <a:schemeClr val="accent1"/>
                </a:solidFill>
              </a:rPr>
              <a:t>T</a:t>
            </a:r>
            <a:r>
              <a:rPr lang="ru-RU" sz="2400" b="1" kern="0" dirty="0" err="1">
                <a:solidFill>
                  <a:schemeClr val="accent1"/>
                </a:solidFill>
              </a:rPr>
              <a:t>алассемия</a:t>
            </a:r>
            <a:endParaRPr lang="en-GB" sz="2400" b="1" kern="0" dirty="0">
              <a:solidFill>
                <a:schemeClr val="tx1"/>
              </a:solidFill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 bwMode="auto">
          <a:xfrm>
            <a:off x="5643235" y="5517231"/>
            <a:ext cx="908132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GB" sz="3200" b="1" kern="0" dirty="0">
                <a:solidFill>
                  <a:schemeClr val="accent1"/>
                </a:solidFill>
              </a:rPr>
              <a:t>- 5,1</a:t>
            </a:r>
          </a:p>
          <a:p>
            <a:pPr marL="0" indent="0" algn="ctr">
              <a:buNone/>
              <a:defRPr/>
            </a:pPr>
            <a:endParaRPr lang="en-GB" sz="2400" b="1" kern="0" dirty="0">
              <a:solidFill>
                <a:schemeClr val="tx1"/>
              </a:solidFill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 bwMode="auto">
          <a:xfrm>
            <a:off x="5011112" y="5616831"/>
            <a:ext cx="624786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kern="0" dirty="0">
                <a:solidFill>
                  <a:schemeClr val="accent1"/>
                </a:solidFill>
              </a:rPr>
              <a:t>&lt;</a:t>
            </a:r>
            <a:endParaRPr lang="en-GB" sz="2400" b="1" kern="0" dirty="0">
              <a:solidFill>
                <a:schemeClr val="accent1"/>
              </a:solidFill>
            </a:endParaRPr>
          </a:p>
          <a:p>
            <a:pPr marL="0" indent="0" algn="ctr">
              <a:buNone/>
              <a:defRPr/>
            </a:pPr>
            <a:endParaRPr lang="en-GB" sz="2400" b="1" kern="0" dirty="0">
              <a:solidFill>
                <a:schemeClr val="tx1"/>
              </a:solidFill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 bwMode="auto">
          <a:xfrm>
            <a:off x="6611015" y="5623779"/>
            <a:ext cx="624786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266700" indent="-266700" algn="l" rtl="0" eaLnBrk="0" fontAlgn="base" hangingPunct="0">
              <a:lnSpc>
                <a:spcPct val="110000"/>
              </a:lnSpc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bg2"/>
              </a:buClr>
              <a:buFont typeface="Verdana" pitchFamily="34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6pPr>
            <a:lvl7pPr marL="29718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7pPr>
            <a:lvl8pPr marL="34290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8pPr>
            <a:lvl9pPr marL="3886200" indent="-228600" algn="l" rtl="0" fontAlgn="base">
              <a:spcBef>
                <a:spcPct val="35000"/>
              </a:spcBef>
              <a:spcAft>
                <a:spcPct val="0"/>
              </a:spcAft>
              <a:buClr>
                <a:srgbClr val="00538A"/>
              </a:buClr>
              <a:buFont typeface="Verdana" pitchFamily="1" charset="0"/>
              <a:buChar char="●"/>
              <a:defRPr sz="1500">
                <a:solidFill>
                  <a:srgbClr val="262626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GB" sz="2400" b="1" kern="0" dirty="0">
                <a:solidFill>
                  <a:schemeClr val="accent1"/>
                </a:solidFill>
              </a:rPr>
              <a:t>&lt;</a:t>
            </a:r>
          </a:p>
          <a:p>
            <a:pPr marL="0" indent="0" algn="ctr">
              <a:buNone/>
              <a:defRPr/>
            </a:pPr>
            <a:endParaRPr lang="en-GB" sz="24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69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3"/>
          <p:cNvSpPr>
            <a:spLocks noGrp="1"/>
          </p:cNvSpPr>
          <p:nvPr>
            <p:ph type="title"/>
          </p:nvPr>
        </p:nvSpPr>
        <p:spPr>
          <a:xfrm>
            <a:off x="335360" y="409388"/>
            <a:ext cx="8558933" cy="400110"/>
          </a:xfrm>
        </p:spPr>
        <p:txBody>
          <a:bodyPr/>
          <a:lstStyle/>
          <a:p>
            <a:r>
              <a:rPr lang="ru-RU" dirty="0"/>
              <a:t>Диагностика дефицита железа</a:t>
            </a:r>
            <a:endParaRPr lang="de-D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3" y="2528867"/>
            <a:ext cx="1908212" cy="1908212"/>
          </a:xfrm>
          <a:prstGeom prst="rect">
            <a:avLst/>
          </a:prstGeom>
        </p:spPr>
      </p:pic>
      <p:sp>
        <p:nvSpPr>
          <p:cNvPr id="19" name="Inhaltsplatzhalter 4"/>
          <p:cNvSpPr txBox="1">
            <a:spLocks/>
          </p:cNvSpPr>
          <p:nvPr/>
        </p:nvSpPr>
        <p:spPr bwMode="gray">
          <a:xfrm>
            <a:off x="2398328" y="3098543"/>
            <a:ext cx="432531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Verdana" pitchFamily="34" charset="0"/>
              <a:buNone/>
            </a:pPr>
            <a:r>
              <a:rPr lang="en-US" altLang="ru-RU" sz="3200" b="1" dirty="0"/>
              <a:t>RET-He &lt; 30,6 </a:t>
            </a:r>
            <a:r>
              <a:rPr lang="ru-RU" altLang="ru-RU" sz="3200" b="1" dirty="0"/>
              <a:t>пг </a:t>
            </a:r>
            <a:endParaRPr lang="de-DE" altLang="ru-RU" sz="32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3" y="947950"/>
            <a:ext cx="1936532" cy="1936532"/>
          </a:xfrm>
          <a:prstGeom prst="rect">
            <a:avLst/>
          </a:prstGeom>
        </p:spPr>
      </p:pic>
      <p:sp>
        <p:nvSpPr>
          <p:cNvPr id="18" name="Inhaltsplatzhalter 4"/>
          <p:cNvSpPr txBox="1">
            <a:spLocks/>
          </p:cNvSpPr>
          <p:nvPr/>
        </p:nvSpPr>
        <p:spPr bwMode="gray">
          <a:xfrm>
            <a:off x="2858117" y="1669995"/>
            <a:ext cx="385726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3200" b="1" dirty="0"/>
              <a:t>Hypo-He &gt; 0,9 %</a:t>
            </a:r>
            <a:endParaRPr lang="de-DE" alt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26" y="4365104"/>
            <a:ext cx="7437559" cy="186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735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5306E6C-FDA5-4853-8EA0-2C772C5EA7F1}"/>
              </a:ext>
            </a:extLst>
          </p:cNvPr>
          <p:cNvSpPr txBox="1">
            <a:spLocks/>
          </p:cNvSpPr>
          <p:nvPr/>
        </p:nvSpPr>
        <p:spPr bwMode="gray">
          <a:xfrm>
            <a:off x="417201" y="364593"/>
            <a:ext cx="8795851" cy="40011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Макроцитоз</a:t>
            </a:r>
            <a:r>
              <a:rPr lang="ru-RU" dirty="0"/>
              <a:t>. В чем причина анемии?</a:t>
            </a:r>
          </a:p>
        </p:txBody>
      </p:sp>
      <p:sp>
        <p:nvSpPr>
          <p:cNvPr id="16" name="Textfeld 33">
            <a:extLst>
              <a:ext uri="{FF2B5EF4-FFF2-40B4-BE49-F238E27FC236}">
                <a16:creationId xmlns:a16="http://schemas.microsoft.com/office/drawing/2014/main" id="{17F7FE5E-FBDA-4017-9B07-EE3B37E1172E}"/>
              </a:ext>
            </a:extLst>
          </p:cNvPr>
          <p:cNvSpPr txBox="1"/>
          <p:nvPr/>
        </p:nvSpPr>
        <p:spPr>
          <a:xfrm>
            <a:off x="1991544" y="6034521"/>
            <a:ext cx="257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Дефицит </a:t>
            </a:r>
            <a:r>
              <a:rPr lang="en-US" sz="2800" dirty="0"/>
              <a:t>B12</a:t>
            </a:r>
            <a:endParaRPr lang="ru-RU" sz="2800" dirty="0"/>
          </a:p>
        </p:txBody>
      </p:sp>
      <p:sp>
        <p:nvSpPr>
          <p:cNvPr id="17" name="Textfeld 33">
            <a:extLst>
              <a:ext uri="{FF2B5EF4-FFF2-40B4-BE49-F238E27FC236}">
                <a16:creationId xmlns:a16="http://schemas.microsoft.com/office/drawing/2014/main" id="{31048F9E-0FCF-407F-8DAE-05D4C413A473}"/>
              </a:ext>
            </a:extLst>
          </p:cNvPr>
          <p:cNvSpPr txBox="1"/>
          <p:nvPr/>
        </p:nvSpPr>
        <p:spPr>
          <a:xfrm>
            <a:off x="6240016" y="5970187"/>
            <a:ext cx="432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Гемолитическая анемия</a:t>
            </a: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768B4595-D547-411E-B5CD-4A778F78E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3" b="65168"/>
          <a:stretch/>
        </p:blipFill>
        <p:spPr>
          <a:xfrm>
            <a:off x="1127448" y="1143609"/>
            <a:ext cx="9592594" cy="47336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4F7DFC-7A50-48D3-B477-11E421EE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Дифференциальная диагностика анемий</a:t>
            </a:r>
          </a:p>
        </p:txBody>
      </p:sp>
    </p:spTree>
    <p:extLst>
      <p:ext uri="{BB962C8B-B14F-4D97-AF65-F5344CB8AC3E}">
        <p14:creationId xmlns:p14="http://schemas.microsoft.com/office/powerpoint/2010/main" val="377658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2FECC5-87A1-4201-B200-0D1C60B7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42" y="1238764"/>
            <a:ext cx="5783721" cy="5236320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7100F177-88D6-4BD3-A837-509798AD3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75" y="4318520"/>
            <a:ext cx="1380817" cy="1380817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E3E7E056-32BB-4C95-996E-E47275453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73" y="4286434"/>
            <a:ext cx="1444988" cy="1444988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2C41C7D9-75F1-46BA-91AD-1E6088BF2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05" y="4254349"/>
            <a:ext cx="1444988" cy="1444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91C2F6-DBC5-4E85-90EC-690DC113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30" y="2344236"/>
            <a:ext cx="1380817" cy="13808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B0EE40-5D94-4AEA-A00D-6C6690264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84" y="2302950"/>
            <a:ext cx="1444988" cy="1444988"/>
          </a:xfrm>
          <a:prstGeom prst="rect">
            <a:avLst/>
          </a:prstGeom>
        </p:spPr>
      </p:pic>
      <p:sp>
        <p:nvSpPr>
          <p:cNvPr id="15" name="Textfeld 33">
            <a:extLst>
              <a:ext uri="{FF2B5EF4-FFF2-40B4-BE49-F238E27FC236}">
                <a16:creationId xmlns:a16="http://schemas.microsoft.com/office/drawing/2014/main" id="{67C8C6D1-7688-4203-96BC-F342FF08973C}"/>
              </a:ext>
            </a:extLst>
          </p:cNvPr>
          <p:cNvSpPr txBox="1"/>
          <p:nvPr/>
        </p:nvSpPr>
        <p:spPr>
          <a:xfrm>
            <a:off x="7635096" y="1926922"/>
            <a:ext cx="1929108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IRF, %</a:t>
            </a:r>
            <a:endParaRPr lang="ru-RU" sz="2540" dirty="0"/>
          </a:p>
        </p:txBody>
      </p:sp>
      <p:sp>
        <p:nvSpPr>
          <p:cNvPr id="16" name="Textfeld 33">
            <a:extLst>
              <a:ext uri="{FF2B5EF4-FFF2-40B4-BE49-F238E27FC236}">
                <a16:creationId xmlns:a16="http://schemas.microsoft.com/office/drawing/2014/main" id="{4DF6D491-625A-4937-B89D-D96990BCD406}"/>
              </a:ext>
            </a:extLst>
          </p:cNvPr>
          <p:cNvSpPr txBox="1"/>
          <p:nvPr/>
        </p:nvSpPr>
        <p:spPr>
          <a:xfrm>
            <a:off x="7646558" y="3889636"/>
            <a:ext cx="1929108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RET, %</a:t>
            </a:r>
            <a:endParaRPr lang="ru-RU" sz="254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0AD6A3-66C8-462C-AE44-145A4E8DDAF0}"/>
              </a:ext>
            </a:extLst>
          </p:cNvPr>
          <p:cNvSpPr txBox="1">
            <a:spLocks/>
          </p:cNvSpPr>
          <p:nvPr/>
        </p:nvSpPr>
        <p:spPr bwMode="gray">
          <a:xfrm>
            <a:off x="417201" y="364593"/>
            <a:ext cx="8795851" cy="40011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Ретикулоциты как следующий этап диагностики</a:t>
            </a:r>
          </a:p>
        </p:txBody>
      </p:sp>
    </p:spTree>
    <p:extLst>
      <p:ext uri="{BB962C8B-B14F-4D97-AF65-F5344CB8AC3E}">
        <p14:creationId xmlns:p14="http://schemas.microsoft.com/office/powerpoint/2010/main" val="206843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F9731DB-A0C0-4432-97E2-DEC13DE71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7"/>
          <a:stretch/>
        </p:blipFill>
        <p:spPr>
          <a:xfrm>
            <a:off x="767408" y="1124744"/>
            <a:ext cx="9135548" cy="5292940"/>
          </a:xfrm>
          <a:prstGeom prst="rect">
            <a:avLst/>
          </a:prstGeom>
        </p:spPr>
      </p:pic>
      <p:sp>
        <p:nvSpPr>
          <p:cNvPr id="6" name="Textfeld 33">
            <a:extLst>
              <a:ext uri="{FF2B5EF4-FFF2-40B4-BE49-F238E27FC236}">
                <a16:creationId xmlns:a16="http://schemas.microsoft.com/office/drawing/2014/main" id="{8EC4D705-C003-4F8E-BDDA-CBFB160CEDBF}"/>
              </a:ext>
            </a:extLst>
          </p:cNvPr>
          <p:cNvSpPr txBox="1"/>
          <p:nvPr/>
        </p:nvSpPr>
        <p:spPr>
          <a:xfrm>
            <a:off x="10495518" y="1"/>
            <a:ext cx="45019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40" dirty="0"/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C5598C-13C4-4D42-A571-42A5CBF89263}"/>
              </a:ext>
            </a:extLst>
          </p:cNvPr>
          <p:cNvSpPr txBox="1"/>
          <p:nvPr/>
        </p:nvSpPr>
        <p:spPr>
          <a:xfrm>
            <a:off x="2620367" y="5821292"/>
            <a:ext cx="430494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726"/>
              </a:spcBef>
              <a:buClr>
                <a:schemeClr val="accent1"/>
              </a:buClr>
            </a:pPr>
            <a:r>
              <a:rPr lang="ru-RU" sz="2903" b="1" dirty="0">
                <a:solidFill>
                  <a:schemeClr val="accent1"/>
                </a:solidFill>
                <a:latin typeface="+mj-lt"/>
              </a:rPr>
              <a:t>5</a:t>
            </a:r>
            <a:endParaRPr lang="en-US" sz="2903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8CB14642-31A4-4EF3-99D6-7A0395C85DA1}"/>
              </a:ext>
            </a:extLst>
          </p:cNvPr>
          <p:cNvSpPr txBox="1"/>
          <p:nvPr/>
        </p:nvSpPr>
        <p:spPr>
          <a:xfrm>
            <a:off x="4934124" y="5821292"/>
            <a:ext cx="430494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726"/>
              </a:spcBef>
              <a:buClr>
                <a:schemeClr val="accent1"/>
              </a:buClr>
            </a:pPr>
            <a:r>
              <a:rPr lang="ru-RU" sz="2903" b="1" dirty="0">
                <a:solidFill>
                  <a:schemeClr val="accent1"/>
                </a:solidFill>
                <a:latin typeface="+mj-lt"/>
              </a:rPr>
              <a:t>6</a:t>
            </a:r>
            <a:endParaRPr lang="en-US" sz="2903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D8A9DA2-2115-4BD9-BB42-1242007BBBCB}"/>
              </a:ext>
            </a:extLst>
          </p:cNvPr>
          <p:cNvSpPr txBox="1"/>
          <p:nvPr/>
        </p:nvSpPr>
        <p:spPr>
          <a:xfrm>
            <a:off x="7199099" y="5821292"/>
            <a:ext cx="430494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726"/>
              </a:spcBef>
              <a:buClr>
                <a:schemeClr val="accent1"/>
              </a:buClr>
            </a:pPr>
            <a:r>
              <a:rPr lang="ru-RU" sz="2903" b="1" dirty="0">
                <a:solidFill>
                  <a:schemeClr val="accent1"/>
                </a:solidFill>
                <a:latin typeface="+mj-lt"/>
              </a:rPr>
              <a:t>7</a:t>
            </a:r>
            <a:endParaRPr lang="en-US" sz="2903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237E576D-AD18-49E3-944A-2453F61E7B31}"/>
              </a:ext>
            </a:extLst>
          </p:cNvPr>
          <p:cNvSpPr txBox="1"/>
          <p:nvPr/>
        </p:nvSpPr>
        <p:spPr>
          <a:xfrm>
            <a:off x="9472462" y="5821292"/>
            <a:ext cx="430494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726"/>
              </a:spcBef>
              <a:buClr>
                <a:schemeClr val="accent1"/>
              </a:buClr>
            </a:pPr>
            <a:r>
              <a:rPr lang="ru-RU" sz="2903" b="1" dirty="0">
                <a:solidFill>
                  <a:schemeClr val="accent1"/>
                </a:solidFill>
                <a:latin typeface="+mj-lt"/>
              </a:rPr>
              <a:t>8</a:t>
            </a:r>
            <a:endParaRPr lang="en-US" sz="2903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1A936D-2893-4051-8308-1522D11FBDA0}"/>
              </a:ext>
            </a:extLst>
          </p:cNvPr>
          <p:cNvSpPr txBox="1">
            <a:spLocks/>
          </p:cNvSpPr>
          <p:nvPr/>
        </p:nvSpPr>
        <p:spPr bwMode="gray">
          <a:xfrm>
            <a:off x="263352" y="83100"/>
            <a:ext cx="9121465" cy="80021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Какая это анемия? (стр. 9)</a:t>
            </a:r>
            <a:br>
              <a:rPr lang="ru-RU" dirty="0"/>
            </a:br>
            <a:r>
              <a:rPr lang="ru-RU" dirty="0"/>
              <a:t>Смотрим на подсказки желтым цветом.</a:t>
            </a:r>
          </a:p>
        </p:txBody>
      </p:sp>
    </p:spTree>
    <p:extLst>
      <p:ext uri="{BB962C8B-B14F-4D97-AF65-F5344CB8AC3E}">
        <p14:creationId xmlns:p14="http://schemas.microsoft.com/office/powerpoint/2010/main" val="422048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F9731DB-A0C0-4432-97E2-DEC13DE71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8" b="55512"/>
          <a:stretch/>
        </p:blipFill>
        <p:spPr>
          <a:xfrm>
            <a:off x="1847528" y="1183801"/>
            <a:ext cx="7776864" cy="48724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71A936D-2893-4051-8308-1522D11FBDA0}"/>
              </a:ext>
            </a:extLst>
          </p:cNvPr>
          <p:cNvSpPr txBox="1">
            <a:spLocks/>
          </p:cNvSpPr>
          <p:nvPr/>
        </p:nvSpPr>
        <p:spPr bwMode="gray">
          <a:xfrm>
            <a:off x="263352" y="283155"/>
            <a:ext cx="9121465" cy="40011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Какая это анемия?</a:t>
            </a:r>
          </a:p>
        </p:txBody>
      </p:sp>
      <p:sp>
        <p:nvSpPr>
          <p:cNvPr id="9" name="Textfeld 33">
            <a:extLst>
              <a:ext uri="{FF2B5EF4-FFF2-40B4-BE49-F238E27FC236}">
                <a16:creationId xmlns:a16="http://schemas.microsoft.com/office/drawing/2014/main" id="{F7B50B6A-82D7-4EEE-A78C-AEEDEB242118}"/>
              </a:ext>
            </a:extLst>
          </p:cNvPr>
          <p:cNvSpPr txBox="1"/>
          <p:nvPr/>
        </p:nvSpPr>
        <p:spPr>
          <a:xfrm>
            <a:off x="1991544" y="6034521"/>
            <a:ext cx="257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Полицитемия</a:t>
            </a:r>
          </a:p>
        </p:txBody>
      </p:sp>
      <p:sp>
        <p:nvSpPr>
          <p:cNvPr id="15" name="Textfeld 33">
            <a:extLst>
              <a:ext uri="{FF2B5EF4-FFF2-40B4-BE49-F238E27FC236}">
                <a16:creationId xmlns:a16="http://schemas.microsoft.com/office/drawing/2014/main" id="{7722A0F7-3910-41D7-B508-7802A791EAA8}"/>
              </a:ext>
            </a:extLst>
          </p:cNvPr>
          <p:cNvSpPr txBox="1"/>
          <p:nvPr/>
        </p:nvSpPr>
        <p:spPr>
          <a:xfrm>
            <a:off x="5601419" y="6056290"/>
            <a:ext cx="4320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Здоровый пациент</a:t>
            </a:r>
          </a:p>
        </p:txBody>
      </p:sp>
    </p:spTree>
    <p:extLst>
      <p:ext uri="{BB962C8B-B14F-4D97-AF65-F5344CB8AC3E}">
        <p14:creationId xmlns:p14="http://schemas.microsoft.com/office/powerpoint/2010/main" val="17380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F9731DB-A0C0-4432-97E2-DEC13DE71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2" b="55512"/>
          <a:stretch/>
        </p:blipFill>
        <p:spPr>
          <a:xfrm>
            <a:off x="1903721" y="1181734"/>
            <a:ext cx="7704856" cy="48899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71A936D-2893-4051-8308-1522D11FBDA0}"/>
              </a:ext>
            </a:extLst>
          </p:cNvPr>
          <p:cNvSpPr txBox="1">
            <a:spLocks/>
          </p:cNvSpPr>
          <p:nvPr/>
        </p:nvSpPr>
        <p:spPr bwMode="gray">
          <a:xfrm>
            <a:off x="263352" y="369473"/>
            <a:ext cx="9121465" cy="40011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Какая это анемия?</a:t>
            </a:r>
          </a:p>
        </p:txBody>
      </p:sp>
      <p:sp>
        <p:nvSpPr>
          <p:cNvPr id="9" name="Textfeld 33">
            <a:extLst>
              <a:ext uri="{FF2B5EF4-FFF2-40B4-BE49-F238E27FC236}">
                <a16:creationId xmlns:a16="http://schemas.microsoft.com/office/drawing/2014/main" id="{CC017582-7F38-4B89-81B3-3D0F68C8A76F}"/>
              </a:ext>
            </a:extLst>
          </p:cNvPr>
          <p:cNvSpPr txBox="1"/>
          <p:nvPr/>
        </p:nvSpPr>
        <p:spPr>
          <a:xfrm>
            <a:off x="2063552" y="6039791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Апластическая</a:t>
            </a:r>
            <a:r>
              <a:rPr lang="ru-RU" sz="2000" dirty="0"/>
              <a:t> анемия</a:t>
            </a:r>
          </a:p>
        </p:txBody>
      </p:sp>
      <p:sp>
        <p:nvSpPr>
          <p:cNvPr id="15" name="Textfeld 33">
            <a:extLst>
              <a:ext uri="{FF2B5EF4-FFF2-40B4-BE49-F238E27FC236}">
                <a16:creationId xmlns:a16="http://schemas.microsoft.com/office/drawing/2014/main" id="{9F5056E1-E091-4DC4-BDB0-CB9B40CF7442}"/>
              </a:ext>
            </a:extLst>
          </p:cNvPr>
          <p:cNvSpPr txBox="1"/>
          <p:nvPr/>
        </p:nvSpPr>
        <p:spPr>
          <a:xfrm>
            <a:off x="5756149" y="6071729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Наследственный </a:t>
            </a:r>
            <a:r>
              <a:rPr lang="ru-RU" sz="2000" dirty="0" err="1"/>
              <a:t>сфероцитоз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226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BE5893-777C-4B15-AD09-A98E6B2C0B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543" y="1358391"/>
            <a:ext cx="5873417" cy="46855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45DDE4-553C-43B0-975E-C85ABEFE0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07"/>
          <a:stretch/>
        </p:blipFill>
        <p:spPr>
          <a:xfrm>
            <a:off x="6095999" y="1322488"/>
            <a:ext cx="5662953" cy="2466552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D65ACAC0-98C6-4509-85B2-0B8F295A22E0}"/>
              </a:ext>
            </a:extLst>
          </p:cNvPr>
          <p:cNvSpPr txBox="1">
            <a:spLocks/>
          </p:cNvSpPr>
          <p:nvPr/>
        </p:nvSpPr>
        <p:spPr bwMode="gray">
          <a:xfrm>
            <a:off x="551384" y="364764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sz="2600" dirty="0"/>
              <a:t>А что может скрываться здесь?</a:t>
            </a:r>
            <a:endParaRPr lang="de-DE" sz="2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B9F5D8-6EC4-4015-962D-FF96AAEE5A1D}"/>
              </a:ext>
            </a:extLst>
          </p:cNvPr>
          <p:cNvSpPr/>
          <p:nvPr/>
        </p:nvSpPr>
        <p:spPr>
          <a:xfrm>
            <a:off x="166949" y="2492896"/>
            <a:ext cx="2548176" cy="28803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ru-RU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FF8C29-FE0D-4D99-92AF-350379A24328}"/>
              </a:ext>
            </a:extLst>
          </p:cNvPr>
          <p:cNvSpPr/>
          <p:nvPr/>
        </p:nvSpPr>
        <p:spPr>
          <a:xfrm>
            <a:off x="180300" y="5499609"/>
            <a:ext cx="2548176" cy="28803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ru-RU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9" name="Textfeld 33">
            <a:extLst>
              <a:ext uri="{FF2B5EF4-FFF2-40B4-BE49-F238E27FC236}">
                <a16:creationId xmlns:a16="http://schemas.microsoft.com/office/drawing/2014/main" id="{13C8EF60-1A41-4294-A37C-614347D1532A}"/>
              </a:ext>
            </a:extLst>
          </p:cNvPr>
          <p:cNvSpPr txBox="1"/>
          <p:nvPr/>
        </p:nvSpPr>
        <p:spPr>
          <a:xfrm>
            <a:off x="3287688" y="3064206"/>
            <a:ext cx="3439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Холодовая </a:t>
            </a:r>
            <a:br>
              <a:rPr lang="ru-RU" sz="2800" dirty="0"/>
            </a:br>
            <a:r>
              <a:rPr lang="ru-RU" sz="2800" dirty="0"/>
              <a:t>агглютинация</a:t>
            </a:r>
          </a:p>
        </p:txBody>
      </p:sp>
    </p:spTree>
    <p:extLst>
      <p:ext uri="{BB962C8B-B14F-4D97-AF65-F5344CB8AC3E}">
        <p14:creationId xmlns:p14="http://schemas.microsoft.com/office/powerpoint/2010/main" val="27937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74BE13-0CE7-489D-AF5C-00E0D038F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83" y="1131871"/>
            <a:ext cx="5257800" cy="4943475"/>
          </a:xfrm>
          <a:prstGeom prst="rect">
            <a:avLst/>
          </a:prstGeom>
        </p:spPr>
      </p:pic>
      <p:sp>
        <p:nvSpPr>
          <p:cNvPr id="15361" name="Titel 3"/>
          <p:cNvSpPr>
            <a:spLocks noGrp="1"/>
          </p:cNvSpPr>
          <p:nvPr>
            <p:ph type="title"/>
          </p:nvPr>
        </p:nvSpPr>
        <p:spPr>
          <a:xfrm>
            <a:off x="479376" y="136583"/>
            <a:ext cx="7704856" cy="800219"/>
          </a:xfrm>
        </p:spPr>
        <p:txBody>
          <a:bodyPr/>
          <a:lstStyle/>
          <a:p>
            <a:r>
              <a:rPr lang="en-US" dirty="0" err="1"/>
              <a:t>Hemaplot</a:t>
            </a:r>
            <a:r>
              <a:rPr lang="en-US" dirty="0"/>
              <a:t> (RET-He </a:t>
            </a:r>
            <a:r>
              <a:rPr lang="ru-RU" dirty="0"/>
              <a:t>против </a:t>
            </a:r>
            <a:r>
              <a:rPr lang="en-US" dirty="0"/>
              <a:t>Delta-He)</a:t>
            </a:r>
            <a:r>
              <a:rPr lang="ru-RU" dirty="0"/>
              <a:t> для диагностики и мониторинга лечения анемий</a:t>
            </a:r>
            <a:endParaRPr lang="de-DE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395BEAB-9C0F-4A76-AF3E-FA38D7B09D34}"/>
              </a:ext>
            </a:extLst>
          </p:cNvPr>
          <p:cNvSpPr/>
          <p:nvPr/>
        </p:nvSpPr>
        <p:spPr>
          <a:xfrm>
            <a:off x="5812967" y="1351038"/>
            <a:ext cx="1656184" cy="1532204"/>
          </a:xfrm>
          <a:prstGeom prst="ellipse">
            <a:avLst/>
          </a:prstGeom>
          <a:solidFill>
            <a:srgbClr val="F19EC2">
              <a:alpha val="80000"/>
            </a:srgbClr>
          </a:solidFill>
          <a:ln>
            <a:solidFill>
              <a:srgbClr val="E841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дефицит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B12, </a:t>
            </a:r>
            <a:r>
              <a:rPr lang="ru-RU" sz="1600" dirty="0" err="1">
                <a:solidFill>
                  <a:schemeClr val="tx1"/>
                </a:solidFill>
                <a:latin typeface="+mj-lt"/>
              </a:rPr>
              <a:t>фолатов</a:t>
            </a:r>
            <a:endParaRPr lang="ru-RU" sz="1600" kern="1200" baseline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0A06E95-5012-4DBD-8277-06EF5EFD6143}"/>
              </a:ext>
            </a:extLst>
          </p:cNvPr>
          <p:cNvSpPr/>
          <p:nvPr/>
        </p:nvSpPr>
        <p:spPr>
          <a:xfrm>
            <a:off x="2644615" y="4107665"/>
            <a:ext cx="1872208" cy="1748515"/>
          </a:xfrm>
          <a:prstGeom prst="ellipse">
            <a:avLst/>
          </a:prstGeom>
          <a:solidFill>
            <a:srgbClr val="F19EC2">
              <a:alpha val="80000"/>
            </a:srgbClr>
          </a:solidFill>
          <a:ln>
            <a:solidFill>
              <a:srgbClr val="E841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r>
              <a:rPr lang="ru-RU" sz="16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АХЗ, АХЗ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/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ЖДА, воспалит. </a:t>
            </a:r>
            <a:r>
              <a:rPr lang="ru-RU" sz="1600" dirty="0" err="1">
                <a:solidFill>
                  <a:schemeClr val="tx1"/>
                </a:solidFill>
                <a:latin typeface="+mj-lt"/>
              </a:rPr>
              <a:t>процесы</a:t>
            </a:r>
            <a:endParaRPr lang="ru-RU" sz="1600" kern="1200" baseline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7A2A6C0-D7DE-4E61-9DCE-852E18DFE146}"/>
              </a:ext>
            </a:extLst>
          </p:cNvPr>
          <p:cNvSpPr/>
          <p:nvPr/>
        </p:nvSpPr>
        <p:spPr>
          <a:xfrm>
            <a:off x="4084775" y="4179673"/>
            <a:ext cx="1872208" cy="1532204"/>
          </a:xfrm>
          <a:prstGeom prst="ellipse">
            <a:avLst/>
          </a:prstGeom>
          <a:solidFill>
            <a:srgbClr val="F19EC2">
              <a:alpha val="80000"/>
            </a:srgbClr>
          </a:solidFill>
          <a:ln>
            <a:solidFill>
              <a:srgbClr val="E841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br>
              <a:rPr lang="ru-RU" sz="16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</a:br>
            <a:r>
              <a:rPr lang="ru-RU" sz="16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ЖДА, талассемии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8DDDB72-F3A6-4293-A037-FAF8D775E46F}"/>
              </a:ext>
            </a:extLst>
          </p:cNvPr>
          <p:cNvSpPr/>
          <p:nvPr/>
        </p:nvSpPr>
        <p:spPr>
          <a:xfrm>
            <a:off x="2104555" y="3039413"/>
            <a:ext cx="2664296" cy="1007825"/>
          </a:xfrm>
          <a:prstGeom prst="ellipse">
            <a:avLst/>
          </a:prstGeom>
          <a:solidFill>
            <a:srgbClr val="F19EC2">
              <a:alpha val="20000"/>
            </a:srgbClr>
          </a:solidFill>
          <a:ln>
            <a:solidFill>
              <a:srgbClr val="54C2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Норма (новорожденные)</a:t>
            </a:r>
            <a:endParaRPr lang="ru-RU" sz="1600" kern="1200" baseline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B932730-5AE9-494E-986C-72E9BA6CEE94}"/>
              </a:ext>
            </a:extLst>
          </p:cNvPr>
          <p:cNvSpPr/>
          <p:nvPr/>
        </p:nvSpPr>
        <p:spPr>
          <a:xfrm>
            <a:off x="4228791" y="3027545"/>
            <a:ext cx="1872208" cy="1152128"/>
          </a:xfrm>
          <a:prstGeom prst="ellipse">
            <a:avLst/>
          </a:prstGeom>
          <a:solidFill>
            <a:srgbClr val="F19EC2">
              <a:alpha val="20000"/>
            </a:srgbClr>
          </a:solidFill>
          <a:ln>
            <a:solidFill>
              <a:srgbClr val="54C2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Норма (взрослые)</a:t>
            </a:r>
            <a:endParaRPr lang="ru-RU" sz="1600" kern="1200" baseline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" name="Textfeld 33">
            <a:extLst>
              <a:ext uri="{FF2B5EF4-FFF2-40B4-BE49-F238E27FC236}">
                <a16:creationId xmlns:a16="http://schemas.microsoft.com/office/drawing/2014/main" id="{B67AB871-DC60-4DCA-94EA-78B28C886919}"/>
              </a:ext>
            </a:extLst>
          </p:cNvPr>
          <p:cNvSpPr txBox="1"/>
          <p:nvPr/>
        </p:nvSpPr>
        <p:spPr>
          <a:xfrm>
            <a:off x="5812967" y="5995471"/>
            <a:ext cx="212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Delta-He, </a:t>
            </a:r>
            <a:r>
              <a:rPr lang="ru-RU" sz="2800" dirty="0" err="1"/>
              <a:t>пг</a:t>
            </a:r>
            <a:endParaRPr lang="ru-RU" sz="2800" dirty="0"/>
          </a:p>
        </p:txBody>
      </p:sp>
      <p:sp>
        <p:nvSpPr>
          <p:cNvPr id="14" name="Textfeld 33">
            <a:extLst>
              <a:ext uri="{FF2B5EF4-FFF2-40B4-BE49-F238E27FC236}">
                <a16:creationId xmlns:a16="http://schemas.microsoft.com/office/drawing/2014/main" id="{2C4B2C6F-85A3-4553-A1DD-DAF04F289D3A}"/>
              </a:ext>
            </a:extLst>
          </p:cNvPr>
          <p:cNvSpPr txBox="1"/>
          <p:nvPr/>
        </p:nvSpPr>
        <p:spPr>
          <a:xfrm>
            <a:off x="281446" y="1326388"/>
            <a:ext cx="212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RET-He, </a:t>
            </a:r>
            <a:r>
              <a:rPr lang="ru-RU" sz="2800" dirty="0" err="1"/>
              <a:t>пг</a:t>
            </a:r>
            <a:endParaRPr lang="ru-RU" sz="2800" dirty="0"/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79A07C57-6413-4A34-BE0E-40020A395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143" y="1409067"/>
            <a:ext cx="4444607" cy="444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53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3"/>
          <p:cNvSpPr>
            <a:spLocks noGrp="1"/>
          </p:cNvSpPr>
          <p:nvPr>
            <p:ph type="title"/>
          </p:nvPr>
        </p:nvSpPr>
        <p:spPr>
          <a:xfrm>
            <a:off x="407368" y="332656"/>
            <a:ext cx="6954895" cy="400110"/>
          </a:xfrm>
        </p:spPr>
        <p:txBody>
          <a:bodyPr/>
          <a:lstStyle/>
          <a:p>
            <a:r>
              <a:rPr lang="ru-RU" dirty="0"/>
              <a:t>Классификация анемий</a:t>
            </a:r>
            <a:endParaRPr lang="de-D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736BFB-6093-47CF-ABB6-B9B29F6C4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68761"/>
            <a:ext cx="9144000" cy="49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91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3"/>
          <p:cNvSpPr>
            <a:spLocks noGrp="1"/>
          </p:cNvSpPr>
          <p:nvPr>
            <p:ph type="title"/>
          </p:nvPr>
        </p:nvSpPr>
        <p:spPr>
          <a:xfrm>
            <a:off x="401246" y="413008"/>
            <a:ext cx="6954895" cy="400110"/>
          </a:xfrm>
        </p:spPr>
        <p:txBody>
          <a:bodyPr/>
          <a:lstStyle/>
          <a:p>
            <a:r>
              <a:rPr lang="ru-RU" dirty="0"/>
              <a:t>Ретикулоцитарные параметры</a:t>
            </a:r>
            <a:endParaRPr lang="de-DE" dirty="0"/>
          </a:p>
        </p:txBody>
      </p:sp>
      <p:sp>
        <p:nvSpPr>
          <p:cNvPr id="15" name="Inhaltsplatzhalter 4"/>
          <p:cNvSpPr txBox="1">
            <a:spLocks/>
          </p:cNvSpPr>
          <p:nvPr/>
        </p:nvSpPr>
        <p:spPr bwMode="gray">
          <a:xfrm>
            <a:off x="675091" y="2107726"/>
            <a:ext cx="223224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3200" b="1" dirty="0"/>
              <a:t>IRF %</a:t>
            </a:r>
            <a:endParaRPr lang="de-DE" altLang="ru-RU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160009"/>
            <a:ext cx="2880320" cy="2880320"/>
          </a:xfrm>
          <a:prstGeom prst="rect">
            <a:avLst/>
          </a:prstGeom>
        </p:spPr>
      </p:pic>
      <p:sp>
        <p:nvSpPr>
          <p:cNvPr id="19" name="Inhaltsplatzhalter 4"/>
          <p:cNvSpPr txBox="1">
            <a:spLocks/>
          </p:cNvSpPr>
          <p:nvPr/>
        </p:nvSpPr>
        <p:spPr bwMode="gray">
          <a:xfrm>
            <a:off x="688640" y="2894746"/>
            <a:ext cx="223224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3200" b="1" dirty="0"/>
              <a:t>RET-He</a:t>
            </a:r>
            <a:endParaRPr lang="de-DE" altLang="ru-RU" sz="32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4228390"/>
            <a:ext cx="3336399" cy="21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feld 11"/>
          <p:cNvSpPr txBox="1">
            <a:spLocks noChangeArrowheads="1"/>
          </p:cNvSpPr>
          <p:nvPr/>
        </p:nvSpPr>
        <p:spPr bwMode="auto">
          <a:xfrm>
            <a:off x="839416" y="4849416"/>
            <a:ext cx="47336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rgbClr val="26262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rgbClr val="26262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rgbClr val="26262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rgbClr val="26262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rgbClr val="26262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26262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26262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26262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26262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Быстрые и эффективные маркеры ответа на терапию препаратами </a:t>
            </a:r>
            <a:r>
              <a:rPr lang="en-US" altLang="ru-RU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B12</a:t>
            </a: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фолиевой кислоты и железа!</a:t>
            </a:r>
            <a:endParaRPr lang="en-US" altLang="ru-RU" sz="2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Inhaltsplatzhalter 4"/>
          <p:cNvSpPr txBox="1">
            <a:spLocks/>
          </p:cNvSpPr>
          <p:nvPr/>
        </p:nvSpPr>
        <p:spPr bwMode="gray">
          <a:xfrm>
            <a:off x="535878" y="3758842"/>
            <a:ext cx="583262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Verdana" pitchFamily="34" charset="0"/>
              <a:buNone/>
            </a:pPr>
            <a:r>
              <a:rPr lang="en-US" altLang="ru-RU" sz="3200" b="1" dirty="0"/>
              <a:t>Delta-He</a:t>
            </a:r>
            <a:r>
              <a:rPr lang="ru-RU" altLang="ru-RU" sz="3200" b="1" dirty="0"/>
              <a:t> = </a:t>
            </a:r>
            <a:r>
              <a:rPr lang="en-US" altLang="ru-RU" sz="3200" b="1" dirty="0"/>
              <a:t>RET-He – RBC-He</a:t>
            </a:r>
            <a:endParaRPr lang="de-DE" altLang="ru-RU" sz="3200" b="1" dirty="0"/>
          </a:p>
        </p:txBody>
      </p:sp>
      <p:sp>
        <p:nvSpPr>
          <p:cNvPr id="9" name="Inhaltsplatzhalter 4"/>
          <p:cNvSpPr txBox="1">
            <a:spLocks/>
          </p:cNvSpPr>
          <p:nvPr/>
        </p:nvSpPr>
        <p:spPr bwMode="gray">
          <a:xfrm>
            <a:off x="688640" y="1454586"/>
            <a:ext cx="223224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3200" b="1" dirty="0"/>
              <a:t>RET #</a:t>
            </a:r>
            <a:endParaRPr lang="de-DE" alt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008075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Дифференциальная диагностика анемий</a:t>
            </a:r>
            <a:endParaRPr lang="en-GB" noProof="0"/>
          </a:p>
        </p:txBody>
      </p:sp>
      <p:sp>
        <p:nvSpPr>
          <p:cNvPr id="19" name="Titel 3">
            <a:extLst>
              <a:ext uri="{FF2B5EF4-FFF2-40B4-BE49-F238E27FC236}">
                <a16:creationId xmlns:a16="http://schemas.microsoft.com/office/drawing/2014/main" id="{2D831B27-2B40-4288-AB2D-2686A67A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83147"/>
            <a:ext cx="6954895" cy="800219"/>
          </a:xfrm>
        </p:spPr>
        <p:txBody>
          <a:bodyPr/>
          <a:lstStyle/>
          <a:p>
            <a:r>
              <a:rPr lang="ru-RU" dirty="0"/>
              <a:t>Ответ на терапию препаратами железа. Женщина, 19 лет.</a:t>
            </a:r>
            <a:endParaRPr lang="de-D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D7D8C3-F1D3-4522-8873-245FFB154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262582"/>
            <a:ext cx="1045579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9EAE68AE-40B5-439F-A235-242569B2C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12" y="1268760"/>
            <a:ext cx="6480720" cy="515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97" y="317033"/>
            <a:ext cx="6774875" cy="430887"/>
          </a:xfrm>
        </p:spPr>
        <p:txBody>
          <a:bodyPr/>
          <a:lstStyle/>
          <a:p>
            <a:r>
              <a:rPr lang="en-US" sz="2800" dirty="0" err="1"/>
              <a:t>Hemaplot</a:t>
            </a:r>
            <a:r>
              <a:rPr lang="en-US" sz="2800" dirty="0"/>
              <a:t>. </a:t>
            </a:r>
            <a:r>
              <a:rPr lang="ru-RU" sz="2800" dirty="0"/>
              <a:t>Примеры использования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Дифференциальная диагностика анемий</a:t>
            </a:r>
            <a:endParaRPr lang="en-GB" noProof="0"/>
          </a:p>
        </p:txBody>
      </p:sp>
      <p:sp>
        <p:nvSpPr>
          <p:cNvPr id="19" name="5-Point Star 8">
            <a:extLst>
              <a:ext uri="{FF2B5EF4-FFF2-40B4-BE49-F238E27FC236}">
                <a16:creationId xmlns:a16="http://schemas.microsoft.com/office/drawing/2014/main" id="{0A5E3443-8235-4898-84CD-54A7C559F267}"/>
              </a:ext>
            </a:extLst>
          </p:cNvPr>
          <p:cNvSpPr/>
          <p:nvPr/>
        </p:nvSpPr>
        <p:spPr>
          <a:xfrm>
            <a:off x="2783632" y="3753036"/>
            <a:ext cx="360040" cy="360040"/>
          </a:xfrm>
          <a:prstGeom prst="star5">
            <a:avLst/>
          </a:prstGeom>
          <a:solidFill>
            <a:srgbClr val="0DA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en-US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0C9C2BE6-B386-47B1-AF57-63C49B6FBB3C}"/>
              </a:ext>
            </a:extLst>
          </p:cNvPr>
          <p:cNvSpPr/>
          <p:nvPr/>
        </p:nvSpPr>
        <p:spPr>
          <a:xfrm>
            <a:off x="4007768" y="1454491"/>
            <a:ext cx="360040" cy="3600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en-US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78B071C4-1940-4053-8185-ED604D1F1079}"/>
              </a:ext>
            </a:extLst>
          </p:cNvPr>
          <p:cNvCxnSpPr/>
          <p:nvPr/>
        </p:nvCxnSpPr>
        <p:spPr>
          <a:xfrm flipH="1">
            <a:off x="1902659" y="4427373"/>
            <a:ext cx="390168" cy="99011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3">
            <a:extLst>
              <a:ext uri="{FF2B5EF4-FFF2-40B4-BE49-F238E27FC236}">
                <a16:creationId xmlns:a16="http://schemas.microsoft.com/office/drawing/2014/main" id="{F0C32F48-AF6B-4A6F-94EF-B410F88F72D7}"/>
              </a:ext>
            </a:extLst>
          </p:cNvPr>
          <p:cNvCxnSpPr/>
          <p:nvPr/>
        </p:nvCxnSpPr>
        <p:spPr>
          <a:xfrm flipH="1">
            <a:off x="689337" y="4517828"/>
            <a:ext cx="1243450" cy="52203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5-Point Star 10">
            <a:extLst>
              <a:ext uri="{FF2B5EF4-FFF2-40B4-BE49-F238E27FC236}">
                <a16:creationId xmlns:a16="http://schemas.microsoft.com/office/drawing/2014/main" id="{88F14EA1-25B0-466C-8CF0-203FBD5740F9}"/>
              </a:ext>
            </a:extLst>
          </p:cNvPr>
          <p:cNvSpPr/>
          <p:nvPr/>
        </p:nvSpPr>
        <p:spPr>
          <a:xfrm>
            <a:off x="479376" y="4833130"/>
            <a:ext cx="360040" cy="3600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en-US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5" name="5-Point Star 12">
            <a:extLst>
              <a:ext uri="{FF2B5EF4-FFF2-40B4-BE49-F238E27FC236}">
                <a16:creationId xmlns:a16="http://schemas.microsoft.com/office/drawing/2014/main" id="{B4DEF3E9-2CE1-47EA-A578-06D30A9715C5}"/>
              </a:ext>
            </a:extLst>
          </p:cNvPr>
          <p:cNvSpPr/>
          <p:nvPr/>
        </p:nvSpPr>
        <p:spPr>
          <a:xfrm>
            <a:off x="1752767" y="4337808"/>
            <a:ext cx="360040" cy="3600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en-US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6" name="5-Point Star 13">
            <a:extLst>
              <a:ext uri="{FF2B5EF4-FFF2-40B4-BE49-F238E27FC236}">
                <a16:creationId xmlns:a16="http://schemas.microsoft.com/office/drawing/2014/main" id="{E80AFED1-D15D-4915-8244-1BE0571DDB18}"/>
              </a:ext>
            </a:extLst>
          </p:cNvPr>
          <p:cNvSpPr/>
          <p:nvPr/>
        </p:nvSpPr>
        <p:spPr>
          <a:xfrm>
            <a:off x="2112807" y="4247353"/>
            <a:ext cx="360040" cy="3600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en-US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7" name="5-Point Star 14">
            <a:extLst>
              <a:ext uri="{FF2B5EF4-FFF2-40B4-BE49-F238E27FC236}">
                <a16:creationId xmlns:a16="http://schemas.microsoft.com/office/drawing/2014/main" id="{692CD289-5743-43BF-A667-1CFBADF8EBA5}"/>
              </a:ext>
            </a:extLst>
          </p:cNvPr>
          <p:cNvSpPr/>
          <p:nvPr/>
        </p:nvSpPr>
        <p:spPr>
          <a:xfrm>
            <a:off x="3113545" y="3665367"/>
            <a:ext cx="360040" cy="360040"/>
          </a:xfrm>
          <a:prstGeom prst="star5">
            <a:avLst/>
          </a:prstGeom>
          <a:solidFill>
            <a:srgbClr val="0DA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en-US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28" name="Straight Connector 15">
            <a:extLst>
              <a:ext uri="{FF2B5EF4-FFF2-40B4-BE49-F238E27FC236}">
                <a16:creationId xmlns:a16="http://schemas.microsoft.com/office/drawing/2014/main" id="{C92F9D18-696D-4D2D-AC61-6E65DCA969AE}"/>
              </a:ext>
            </a:extLst>
          </p:cNvPr>
          <p:cNvCxnSpPr/>
          <p:nvPr/>
        </p:nvCxnSpPr>
        <p:spPr>
          <a:xfrm flipH="1">
            <a:off x="689337" y="1634511"/>
            <a:ext cx="3498451" cy="3405349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8">
            <a:extLst>
              <a:ext uri="{FF2B5EF4-FFF2-40B4-BE49-F238E27FC236}">
                <a16:creationId xmlns:a16="http://schemas.microsoft.com/office/drawing/2014/main" id="{A26EF15E-7F4E-415C-AD1C-FBD45FD91019}"/>
              </a:ext>
            </a:extLst>
          </p:cNvPr>
          <p:cNvCxnSpPr/>
          <p:nvPr/>
        </p:nvCxnSpPr>
        <p:spPr>
          <a:xfrm flipH="1">
            <a:off x="2305923" y="3933056"/>
            <a:ext cx="621725" cy="492897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2">
            <a:extLst>
              <a:ext uri="{FF2B5EF4-FFF2-40B4-BE49-F238E27FC236}">
                <a16:creationId xmlns:a16="http://schemas.microsoft.com/office/drawing/2014/main" id="{6288B9B6-CF6B-4FAD-B6F4-CF681AECA45A}"/>
              </a:ext>
            </a:extLst>
          </p:cNvPr>
          <p:cNvCxnSpPr/>
          <p:nvPr/>
        </p:nvCxnSpPr>
        <p:spPr>
          <a:xfrm flipH="1">
            <a:off x="2927649" y="3845387"/>
            <a:ext cx="365916" cy="6642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>
            <a:extLst>
              <a:ext uri="{FF2B5EF4-FFF2-40B4-BE49-F238E27FC236}">
                <a16:creationId xmlns:a16="http://schemas.microsoft.com/office/drawing/2014/main" id="{DDE85C5A-3D06-4058-91EA-A453C8F6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97" y="1281237"/>
            <a:ext cx="6480720" cy="515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5-Point Star 8">
            <a:extLst>
              <a:ext uri="{FF2B5EF4-FFF2-40B4-BE49-F238E27FC236}">
                <a16:creationId xmlns:a16="http://schemas.microsoft.com/office/drawing/2014/main" id="{1626C952-8E51-4D60-A98F-D06953966716}"/>
              </a:ext>
            </a:extLst>
          </p:cNvPr>
          <p:cNvSpPr/>
          <p:nvPr/>
        </p:nvSpPr>
        <p:spPr>
          <a:xfrm>
            <a:off x="9642181" y="3718377"/>
            <a:ext cx="360040" cy="360040"/>
          </a:xfrm>
          <a:prstGeom prst="star5">
            <a:avLst/>
          </a:prstGeom>
          <a:solidFill>
            <a:srgbClr val="0DA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en-US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4" name="5-Point Star 19">
            <a:extLst>
              <a:ext uri="{FF2B5EF4-FFF2-40B4-BE49-F238E27FC236}">
                <a16:creationId xmlns:a16="http://schemas.microsoft.com/office/drawing/2014/main" id="{06739984-7284-4573-AE28-009E3841B8BC}"/>
              </a:ext>
            </a:extLst>
          </p:cNvPr>
          <p:cNvSpPr/>
          <p:nvPr/>
        </p:nvSpPr>
        <p:spPr>
          <a:xfrm>
            <a:off x="8951857" y="5367639"/>
            <a:ext cx="360040" cy="3600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en-US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5" name="5-Point Star 20">
            <a:extLst>
              <a:ext uri="{FF2B5EF4-FFF2-40B4-BE49-F238E27FC236}">
                <a16:creationId xmlns:a16="http://schemas.microsoft.com/office/drawing/2014/main" id="{B8243B7E-AB1C-40CE-89CF-3A4BDFB8CE98}"/>
              </a:ext>
            </a:extLst>
          </p:cNvPr>
          <p:cNvSpPr/>
          <p:nvPr/>
        </p:nvSpPr>
        <p:spPr>
          <a:xfrm>
            <a:off x="9252014" y="4323575"/>
            <a:ext cx="360040" cy="3600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en-US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36" name="Straight Connector 11">
            <a:extLst>
              <a:ext uri="{FF2B5EF4-FFF2-40B4-BE49-F238E27FC236}">
                <a16:creationId xmlns:a16="http://schemas.microsoft.com/office/drawing/2014/main" id="{009C7108-BF69-4C20-8BB2-46C0070EA685}"/>
              </a:ext>
            </a:extLst>
          </p:cNvPr>
          <p:cNvCxnSpPr/>
          <p:nvPr/>
        </p:nvCxnSpPr>
        <p:spPr>
          <a:xfrm flipH="1">
            <a:off x="9432034" y="3945533"/>
            <a:ext cx="390169" cy="55806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3">
            <a:extLst>
              <a:ext uri="{FF2B5EF4-FFF2-40B4-BE49-F238E27FC236}">
                <a16:creationId xmlns:a16="http://schemas.microsoft.com/office/drawing/2014/main" id="{E3C80C72-E716-4B27-9009-DCC099B9C570}"/>
              </a:ext>
            </a:extLst>
          </p:cNvPr>
          <p:cNvCxnSpPr/>
          <p:nvPr/>
        </p:nvCxnSpPr>
        <p:spPr>
          <a:xfrm flipH="1">
            <a:off x="9131877" y="4503595"/>
            <a:ext cx="300158" cy="1044064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nhaltsplatzhalter 4">
            <a:extLst>
              <a:ext uri="{FF2B5EF4-FFF2-40B4-BE49-F238E27FC236}">
                <a16:creationId xmlns:a16="http://schemas.microsoft.com/office/drawing/2014/main" id="{DABB8A97-B5B9-4149-85E0-850505F19CCC}"/>
              </a:ext>
            </a:extLst>
          </p:cNvPr>
          <p:cNvSpPr txBox="1">
            <a:spLocks/>
          </p:cNvSpPr>
          <p:nvPr/>
        </p:nvSpPr>
        <p:spPr>
          <a:xfrm>
            <a:off x="10375289" y="4407338"/>
            <a:ext cx="2105009" cy="5580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altLang="ru-RU" sz="1900" dirty="0">
                <a:solidFill>
                  <a:srgbClr val="2F7CC0"/>
                </a:solidFill>
              </a:rPr>
              <a:t>Женщина, лечение ЖДА</a:t>
            </a:r>
            <a:endParaRPr lang="en-US" altLang="ru-RU" sz="1900" dirty="0">
              <a:solidFill>
                <a:srgbClr val="2F7CC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ru-RU" sz="2400" noProof="0" dirty="0"/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1E3AE999-1B7B-49F7-9682-A84C8B5A1939}"/>
              </a:ext>
            </a:extLst>
          </p:cNvPr>
          <p:cNvSpPr txBox="1">
            <a:spLocks/>
          </p:cNvSpPr>
          <p:nvPr/>
        </p:nvSpPr>
        <p:spPr>
          <a:xfrm>
            <a:off x="3949003" y="4407338"/>
            <a:ext cx="2254748" cy="5580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altLang="ru-RU" sz="1900" dirty="0">
                <a:solidFill>
                  <a:srgbClr val="2F7CC0"/>
                </a:solidFill>
              </a:rPr>
              <a:t>Ребёнок, </a:t>
            </a:r>
            <a:br>
              <a:rPr lang="ru-RU" altLang="ru-RU" sz="1900" dirty="0">
                <a:solidFill>
                  <a:srgbClr val="2F7CC0"/>
                </a:solidFill>
              </a:rPr>
            </a:br>
            <a:r>
              <a:rPr lang="ru-RU" altLang="ru-RU" sz="1900" dirty="0">
                <a:solidFill>
                  <a:srgbClr val="2F7CC0"/>
                </a:solidFill>
              </a:rPr>
              <a:t>лечение </a:t>
            </a:r>
            <a:r>
              <a:rPr lang="en-US" altLang="ru-RU" sz="1900" dirty="0">
                <a:solidFill>
                  <a:srgbClr val="2F7CC0"/>
                </a:solidFill>
              </a:rPr>
              <a:t>B12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ru-RU" sz="2400" noProof="0" dirty="0"/>
          </a:p>
        </p:txBody>
      </p:sp>
    </p:spTree>
    <p:extLst>
      <p:ext uri="{BB962C8B-B14F-4D97-AF65-F5344CB8AC3E}">
        <p14:creationId xmlns:p14="http://schemas.microsoft.com/office/powerpoint/2010/main" val="39189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3">
            <a:extLst>
              <a:ext uri="{FF2B5EF4-FFF2-40B4-BE49-F238E27FC236}">
                <a16:creationId xmlns:a16="http://schemas.microsoft.com/office/drawing/2014/main" id="{2D831B27-2B40-4288-AB2D-2686A67A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98565"/>
            <a:ext cx="8784000" cy="400110"/>
          </a:xfrm>
        </p:spPr>
        <p:txBody>
          <a:bodyPr/>
          <a:lstStyle/>
          <a:p>
            <a:r>
              <a:rPr lang="ru-RU" dirty="0"/>
              <a:t>Ответ на терапию препаратами железа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422BB-13C3-4B17-BBFD-132381066E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noProof="0"/>
              <a:t>Дифференциальная диагностика анемий</a:t>
            </a:r>
            <a:endParaRPr lang="en-GB" noProof="0"/>
          </a:p>
        </p:txBody>
      </p:sp>
      <p:sp>
        <p:nvSpPr>
          <p:cNvPr id="9" name="Inhaltsplatzhalter 4"/>
          <p:cNvSpPr txBox="1">
            <a:spLocks/>
          </p:cNvSpPr>
          <p:nvPr/>
        </p:nvSpPr>
        <p:spPr bwMode="gray">
          <a:xfrm>
            <a:off x="2067320" y="2672917"/>
            <a:ext cx="223224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Verdana" pitchFamily="34" charset="0"/>
              <a:buNone/>
            </a:pPr>
            <a:r>
              <a:rPr lang="en-US" altLang="ru-RU" sz="3200" b="1" dirty="0"/>
              <a:t>IRF %</a:t>
            </a:r>
            <a:endParaRPr lang="de-DE" altLang="ru-RU" sz="3200" b="1" dirty="0"/>
          </a:p>
        </p:txBody>
      </p:sp>
      <p:sp>
        <p:nvSpPr>
          <p:cNvPr id="10" name="Inhaltsplatzhalter 4"/>
          <p:cNvSpPr txBox="1">
            <a:spLocks/>
          </p:cNvSpPr>
          <p:nvPr/>
        </p:nvSpPr>
        <p:spPr bwMode="gray">
          <a:xfrm>
            <a:off x="2198297" y="3897053"/>
            <a:ext cx="223224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Verdana" pitchFamily="34" charset="0"/>
              <a:buNone/>
            </a:pPr>
            <a:r>
              <a:rPr lang="en-US" altLang="ru-RU" sz="3200" b="1" dirty="0"/>
              <a:t>RET-He</a:t>
            </a:r>
            <a:endParaRPr lang="de-DE" altLang="ru-RU" sz="3200" b="1" dirty="0"/>
          </a:p>
        </p:txBody>
      </p:sp>
      <p:sp>
        <p:nvSpPr>
          <p:cNvPr id="11" name="Inhaltsplatzhalter 4"/>
          <p:cNvSpPr txBox="1">
            <a:spLocks/>
          </p:cNvSpPr>
          <p:nvPr/>
        </p:nvSpPr>
        <p:spPr bwMode="gray">
          <a:xfrm>
            <a:off x="2495600" y="5056405"/>
            <a:ext cx="191958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Verdana" pitchFamily="34" charset="0"/>
              <a:buNone/>
            </a:pPr>
            <a:r>
              <a:rPr lang="en-US" altLang="ru-RU" sz="3200" b="1" dirty="0"/>
              <a:t>Delta-He</a:t>
            </a:r>
            <a:endParaRPr lang="de-DE" altLang="ru-RU" sz="3200" b="1" dirty="0"/>
          </a:p>
        </p:txBody>
      </p:sp>
      <p:sp>
        <p:nvSpPr>
          <p:cNvPr id="12" name="Inhaltsplatzhalter 4"/>
          <p:cNvSpPr txBox="1">
            <a:spLocks/>
          </p:cNvSpPr>
          <p:nvPr/>
        </p:nvSpPr>
        <p:spPr bwMode="gray">
          <a:xfrm>
            <a:off x="2603612" y="1480768"/>
            <a:ext cx="266429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3200" b="1" dirty="0"/>
              <a:t>RET#</a:t>
            </a:r>
            <a:endParaRPr lang="de-DE" altLang="ru-RU" sz="3200" b="1" dirty="0"/>
          </a:p>
        </p:txBody>
      </p:sp>
      <p:sp>
        <p:nvSpPr>
          <p:cNvPr id="3" name="Up Arrow 2"/>
          <p:cNvSpPr/>
          <p:nvPr/>
        </p:nvSpPr>
        <p:spPr>
          <a:xfrm>
            <a:off x="5519936" y="1268760"/>
            <a:ext cx="504056" cy="82809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»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5519936" y="2384884"/>
            <a:ext cx="504056" cy="82809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»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5489438" y="3693223"/>
            <a:ext cx="540060" cy="9001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»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0800000">
            <a:off x="5483932" y="4852575"/>
            <a:ext cx="540060" cy="9001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»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7" name="Inhaltsplatzhalter 4"/>
          <p:cNvSpPr txBox="1">
            <a:spLocks/>
          </p:cNvSpPr>
          <p:nvPr/>
        </p:nvSpPr>
        <p:spPr bwMode="gray">
          <a:xfrm>
            <a:off x="6384032" y="2096852"/>
            <a:ext cx="410445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ru-RU" altLang="ru-RU" sz="2400" b="1" dirty="0"/>
              <a:t>Ретикулоцитарный криз</a:t>
            </a:r>
            <a:endParaRPr lang="de-DE" altLang="ru-RU" sz="2400" b="1" dirty="0"/>
          </a:p>
        </p:txBody>
      </p:sp>
      <p:sp>
        <p:nvSpPr>
          <p:cNvPr id="18" name="Inhaltsplatzhalter 4"/>
          <p:cNvSpPr txBox="1">
            <a:spLocks/>
          </p:cNvSpPr>
          <p:nvPr/>
        </p:nvSpPr>
        <p:spPr bwMode="gray">
          <a:xfrm>
            <a:off x="6248884" y="4039325"/>
            <a:ext cx="4104456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Verdana" pitchFamily="34" charset="0"/>
              <a:buNone/>
            </a:pPr>
            <a:r>
              <a:rPr lang="ru-RU" altLang="ru-RU" sz="2400" b="1" dirty="0"/>
              <a:t>Смена микроцитарного кроветворения на нормоцитарное</a:t>
            </a:r>
            <a:endParaRPr lang="de-DE" altLang="ru-RU" sz="2400" b="1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524000" y="3501008"/>
            <a:ext cx="9144000" cy="3600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51121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3"/>
          <p:cNvSpPr>
            <a:spLocks noGrp="1"/>
          </p:cNvSpPr>
          <p:nvPr>
            <p:ph type="title"/>
          </p:nvPr>
        </p:nvSpPr>
        <p:spPr>
          <a:xfrm>
            <a:off x="479376" y="350706"/>
            <a:ext cx="6954895" cy="400110"/>
          </a:xfrm>
        </p:spPr>
        <p:txBody>
          <a:bodyPr/>
          <a:lstStyle/>
          <a:p>
            <a:r>
              <a:rPr lang="ru-RU" dirty="0"/>
              <a:t>Ядросодержащие эритроциты</a:t>
            </a:r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39" y="957433"/>
            <a:ext cx="3168352" cy="3168352"/>
          </a:xfrm>
          <a:prstGeom prst="rect">
            <a:avLst/>
          </a:prstGeom>
        </p:spPr>
      </p:pic>
      <p:sp>
        <p:nvSpPr>
          <p:cNvPr id="14" name="Inhaltsplatzhalter 4"/>
          <p:cNvSpPr txBox="1">
            <a:spLocks/>
          </p:cNvSpPr>
          <p:nvPr/>
        </p:nvSpPr>
        <p:spPr bwMode="gray">
          <a:xfrm>
            <a:off x="4354725" y="3068961"/>
            <a:ext cx="200841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Verdana" pitchFamily="34" charset="0"/>
              <a:buNone/>
            </a:pPr>
            <a:r>
              <a:rPr lang="en-US" altLang="ru-RU" sz="3200" b="1" dirty="0"/>
              <a:t>NRBC %</a:t>
            </a:r>
            <a:endParaRPr lang="de-DE" altLang="ru-RU" sz="3200" b="1" dirty="0"/>
          </a:p>
        </p:txBody>
      </p:sp>
      <p:sp>
        <p:nvSpPr>
          <p:cNvPr id="7" name="Inhaltsplatzhalter 4"/>
          <p:cNvSpPr txBox="1">
            <a:spLocks/>
          </p:cNvSpPr>
          <p:nvPr/>
        </p:nvSpPr>
        <p:spPr bwMode="gray">
          <a:xfrm>
            <a:off x="1848544" y="4719660"/>
            <a:ext cx="7020780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ru-RU" altLang="ru-RU" sz="2400" b="1" dirty="0"/>
              <a:t>Отражают степень тяжести анемии</a:t>
            </a:r>
          </a:p>
          <a:p>
            <a:pPr marL="514350" indent="-514350">
              <a:buAutoNum type="arabicPeriod"/>
            </a:pPr>
            <a:r>
              <a:rPr lang="ru-RU" altLang="ru-RU" sz="2400" b="1" dirty="0"/>
              <a:t>Самые высокие значения при гемолитических анемиях и поражениях костного мозга</a:t>
            </a:r>
          </a:p>
        </p:txBody>
      </p:sp>
    </p:spTree>
    <p:extLst>
      <p:ext uri="{BB962C8B-B14F-4D97-AF65-F5344CB8AC3E}">
        <p14:creationId xmlns:p14="http://schemas.microsoft.com/office/powerpoint/2010/main" val="235961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3"/>
          <p:cNvSpPr>
            <a:spLocks noGrp="1"/>
          </p:cNvSpPr>
          <p:nvPr>
            <p:ph type="title"/>
          </p:nvPr>
        </p:nvSpPr>
        <p:spPr>
          <a:xfrm>
            <a:off x="263352" y="140921"/>
            <a:ext cx="6954895" cy="800219"/>
          </a:xfrm>
        </p:spPr>
        <p:txBody>
          <a:bodyPr/>
          <a:lstStyle/>
          <a:p>
            <a:r>
              <a:rPr lang="ru-RU" dirty="0"/>
              <a:t>Ядросодержащие эритроциты у </a:t>
            </a:r>
            <a:br>
              <a:rPr lang="ru-RU" dirty="0"/>
            </a:br>
            <a:r>
              <a:rPr lang="ru-RU" dirty="0"/>
              <a:t>пациентов из отделений реанимации</a:t>
            </a:r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060848"/>
            <a:ext cx="2592288" cy="259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84" y="1340768"/>
            <a:ext cx="6335117" cy="4608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46065" y="5620990"/>
            <a:ext cx="2448272" cy="32829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»"/>
            </a:pPr>
            <a:endParaRPr lang="ru-RU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9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7415F528-855A-4FFE-9219-1E9E80406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311275"/>
            <a:ext cx="46990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3B7C333D-F5C3-442D-9EAA-33C93D9B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319213"/>
            <a:ext cx="4652962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3FE388-287B-4927-B1DE-D15AD1A8DC8C}"/>
              </a:ext>
            </a:extLst>
          </p:cNvPr>
          <p:cNvSpPr/>
          <p:nvPr/>
        </p:nvSpPr>
        <p:spPr>
          <a:xfrm rot="20214719">
            <a:off x="2636838" y="4778375"/>
            <a:ext cx="857250" cy="441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0000" indent="-270000" algn="ctr" eaLnBrk="1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FE50E3-406C-4205-85C9-AE1EA82A549E}"/>
              </a:ext>
            </a:extLst>
          </p:cNvPr>
          <p:cNvCxnSpPr>
            <a:cxnSpLocks/>
          </p:cNvCxnSpPr>
          <p:nvPr/>
        </p:nvCxnSpPr>
        <p:spPr>
          <a:xfrm>
            <a:off x="3071813" y="5084763"/>
            <a:ext cx="0" cy="8747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1981FDD-F3AF-4847-9625-B0C741C20F66}"/>
              </a:ext>
            </a:extLst>
          </p:cNvPr>
          <p:cNvSpPr/>
          <p:nvPr/>
        </p:nvSpPr>
        <p:spPr>
          <a:xfrm rot="20214719">
            <a:off x="7281863" y="4776788"/>
            <a:ext cx="857250" cy="442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0000" indent="-270000" algn="ctr" eaLnBrk="1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D73461-5461-49F7-A873-2AE9A116B3AE}"/>
              </a:ext>
            </a:extLst>
          </p:cNvPr>
          <p:cNvCxnSpPr>
            <a:cxnSpLocks/>
          </p:cNvCxnSpPr>
          <p:nvPr/>
        </p:nvCxnSpPr>
        <p:spPr>
          <a:xfrm>
            <a:off x="7715250" y="5084763"/>
            <a:ext cx="0" cy="8747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8" name="Title 1">
            <a:extLst>
              <a:ext uri="{FF2B5EF4-FFF2-40B4-BE49-F238E27FC236}">
                <a16:creationId xmlns:a16="http://schemas.microsoft.com/office/drawing/2014/main" id="{CF8A3007-D039-49CA-B3BE-BE158E6D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04775"/>
            <a:ext cx="8783637" cy="800100"/>
          </a:xfrm>
        </p:spPr>
        <p:txBody>
          <a:bodyPr/>
          <a:lstStyle/>
          <a:p>
            <a:r>
              <a:rPr lang="ru-RU" altLang="en-US"/>
              <a:t>Смещение популяции нейтрофилов может быть диагностически значимым</a:t>
            </a:r>
          </a:p>
        </p:txBody>
      </p:sp>
      <p:pic>
        <p:nvPicPr>
          <p:cNvPr id="40969" name="Picture 17">
            <a:extLst>
              <a:ext uri="{FF2B5EF4-FFF2-40B4-BE49-F238E27FC236}">
                <a16:creationId xmlns:a16="http://schemas.microsoft.com/office/drawing/2014/main" id="{C8847A59-4243-40CF-A84D-36D0C2EC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97050"/>
            <a:ext cx="17287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8">
            <a:extLst>
              <a:ext uri="{FF2B5EF4-FFF2-40B4-BE49-F238E27FC236}">
                <a16:creationId xmlns:a16="http://schemas.microsoft.com/office/drawing/2014/main" id="{EF6E11BB-1AFD-4213-AAF8-16807B0D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3609975"/>
            <a:ext cx="1665287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9"/>
          <a:stretch/>
        </p:blipFill>
        <p:spPr bwMode="auto">
          <a:xfrm>
            <a:off x="335360" y="1268760"/>
            <a:ext cx="11595846" cy="510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407368" y="11857"/>
            <a:ext cx="6954895" cy="800219"/>
          </a:xfrm>
        </p:spPr>
        <p:txBody>
          <a:bodyPr/>
          <a:lstStyle/>
          <a:p>
            <a:r>
              <a:rPr lang="ru-RU" dirty="0"/>
              <a:t>Чем отличаются эти 2 анемии </a:t>
            </a:r>
            <a:br>
              <a:rPr lang="ru-RU" dirty="0"/>
            </a:br>
            <a:r>
              <a:rPr lang="ru-RU" dirty="0"/>
              <a:t>друг от друга?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8029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095242"/>
            <a:ext cx="9721080" cy="53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3"/>
          <p:cNvSpPr>
            <a:spLocks noGrp="1"/>
          </p:cNvSpPr>
          <p:nvPr>
            <p:ph type="title"/>
          </p:nvPr>
        </p:nvSpPr>
        <p:spPr>
          <a:xfrm>
            <a:off x="407368" y="116633"/>
            <a:ext cx="9217023" cy="800219"/>
          </a:xfrm>
        </p:spPr>
        <p:txBody>
          <a:bodyPr/>
          <a:lstStyle/>
          <a:p>
            <a:r>
              <a:rPr lang="ru-RU" dirty="0"/>
              <a:t>Чем отличаются эти 2 анемии </a:t>
            </a:r>
            <a:br>
              <a:rPr lang="ru-RU" dirty="0"/>
            </a:br>
            <a:r>
              <a:rPr lang="ru-RU" dirty="0"/>
              <a:t>друг от друга?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1375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B246C44-8A21-4635-A635-99FB9F0B6C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FA4FF0-F270-4763-8FB4-B0C13D525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Школа современной гематологии</a:t>
            </a:r>
            <a:endParaRPr lang="en-GB" noProof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B77982-6B09-4B85-937A-48BC285E4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4760" y="0"/>
            <a:ext cx="15144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0838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9A72DFB-18B7-4F60-A852-BA06282D7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360" y="6309320"/>
            <a:ext cx="11520000" cy="15388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2913" y="6610350"/>
            <a:ext cx="7200900" cy="13811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ru-RU" noProof="0"/>
              <a:t>Дифференциальная диагностика анемий</a:t>
            </a:r>
            <a:endParaRPr lang="en-GB" noProof="0"/>
          </a:p>
        </p:txBody>
      </p:sp>
      <p:graphicFrame>
        <p:nvGraphicFramePr>
          <p:cNvPr id="15" name="Rectangle 3">
            <a:extLst>
              <a:ext uri="{FF2B5EF4-FFF2-40B4-BE49-F238E27FC236}">
                <a16:creationId xmlns:a16="http://schemas.microsoft.com/office/drawing/2014/main" id="{9038A9B9-E246-DC5D-3B7F-722CB909AC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758104"/>
              </p:ext>
            </p:extLst>
          </p:nvPr>
        </p:nvGraphicFramePr>
        <p:xfrm>
          <a:off x="335360" y="1268760"/>
          <a:ext cx="11520000" cy="5039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48029C7A-F9EB-44C7-ABA1-8E26526C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49220"/>
            <a:ext cx="8784000" cy="400110"/>
          </a:xfrm>
        </p:spPr>
        <p:txBody>
          <a:bodyPr/>
          <a:lstStyle/>
          <a:p>
            <a:r>
              <a:rPr lang="ru-RU" dirty="0"/>
              <a:t>Современные маркеры для диагностики анемий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6440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352ADA60-8EAB-4495-AA7A-DF8263A64D4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63525" y="327025"/>
            <a:ext cx="726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110000"/>
              <a:buFont typeface="Symbol" panose="05050102010706020507" pitchFamily="18" charset="2"/>
              <a:buChar char="·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200"/>
              </a:spcBef>
              <a:buFont typeface="Arial" panose="020B0604020202020204" pitchFamily="34" charset="0"/>
              <a:defRPr sz="22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2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600">
                <a:solidFill>
                  <a:schemeClr val="accent1"/>
                </a:solidFill>
              </a:rPr>
              <a:t>Основные выводы</a:t>
            </a:r>
          </a:p>
        </p:txBody>
      </p:sp>
      <p:sp>
        <p:nvSpPr>
          <p:cNvPr id="87044" name="Footer Placeholder 3">
            <a:extLst>
              <a:ext uri="{FF2B5EF4-FFF2-40B4-BE49-F238E27FC236}">
                <a16:creationId xmlns:a16="http://schemas.microsoft.com/office/drawing/2014/main" id="{732CFB86-93E4-4E94-8268-3DEBEC9E9C83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919288" y="6610350"/>
            <a:ext cx="5184775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indent="-269875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8038" indent="-269875">
              <a:spcBef>
                <a:spcPts val="400"/>
              </a:spcBef>
              <a:buClr>
                <a:schemeClr val="accent2"/>
              </a:buClr>
              <a:buSzPct val="110000"/>
              <a:buFont typeface="Symbol" panose="05050102010706020507" pitchFamily="18" charset="2"/>
              <a:buChar char="·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200"/>
              </a:spcBef>
              <a:buFont typeface="Arial" panose="020B0604020202020204" pitchFamily="34" charset="0"/>
              <a:defRPr sz="22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2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900">
                <a:solidFill>
                  <a:schemeClr val="bg1"/>
                </a:solidFill>
                <a:cs typeface="Arial" panose="020B0604020202020204" pitchFamily="34" charset="0"/>
              </a:rPr>
              <a:t>Школа современной гематологии</a:t>
            </a:r>
            <a:endParaRPr lang="en-GB" altLang="en-US" sz="9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87045" name="Picture 2">
            <a:extLst>
              <a:ext uri="{FF2B5EF4-FFF2-40B4-BE49-F238E27FC236}">
                <a16:creationId xmlns:a16="http://schemas.microsoft.com/office/drawing/2014/main" id="{F474D86C-7EC4-46FD-9E3C-DFB41AC9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5735638" cy="1242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4">
            <a:extLst>
              <a:ext uri="{FF2B5EF4-FFF2-40B4-BE49-F238E27FC236}">
                <a16:creationId xmlns:a16="http://schemas.microsoft.com/office/drawing/2014/main" id="{4C724422-4D00-4E9B-B505-8F76D62F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125538"/>
            <a:ext cx="6456362" cy="139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think-cell Folie" r:id="rId6" imgW="344" imgH="345" progId="TCLayout.ActiveDocument.1">
                  <p:embed/>
                </p:oleObj>
              </mc:Choice>
              <mc:Fallback>
                <p:oleObj name="think-cell Folie" r:id="rId6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25000"/>
            </a:pPr>
            <a:endParaRPr lang="en-GB" sz="280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E68F028-6ECC-4A77-8165-97D025FF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4125"/>
            <a:ext cx="8424936" cy="800219"/>
          </a:xfrm>
        </p:spPr>
        <p:txBody>
          <a:bodyPr/>
          <a:lstStyle/>
          <a:p>
            <a:r>
              <a:rPr lang="en-US" dirty="0"/>
              <a:t>Sysmex</a:t>
            </a:r>
            <a:r>
              <a:rPr lang="ru-RU" dirty="0"/>
              <a:t> - это </a:t>
            </a:r>
            <a:br>
              <a:rPr lang="ru-RU" dirty="0"/>
            </a:br>
            <a:r>
              <a:rPr lang="ru-RU" dirty="0"/>
              <a:t>сотни изобретений, патентов и статей каждый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CCC493-21FA-48DD-B6BD-1298D1BC0E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1984" y="2420888"/>
            <a:ext cx="5760640" cy="40375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C270C8-6645-49FD-82E8-8467B8D9E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23119"/>
            <a:ext cx="12192000" cy="22563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C7B1E22-7F56-4A03-9325-BE9D74F061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44" y="4007339"/>
            <a:ext cx="6120680" cy="18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">
            <a:extLst>
              <a:ext uri="{FF2B5EF4-FFF2-40B4-BE49-F238E27FC236}">
                <a16:creationId xmlns:a16="http://schemas.microsoft.com/office/drawing/2014/main" id="{67809CD1-3CAA-4A2B-950B-981722A42D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881" b="11881"/>
          <a:stretch/>
        </p:blipFill>
        <p:spPr bwMode="gray">
          <a:xfrm>
            <a:off x="434975" y="1195388"/>
            <a:ext cx="11757025" cy="5045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graphicFrame>
        <p:nvGraphicFramePr>
          <p:cNvPr id="89091" name="Objekt 6" hidden="1">
            <a:extLst>
              <a:ext uri="{FF2B5EF4-FFF2-40B4-BE49-F238E27FC236}">
                <a16:creationId xmlns:a16="http://schemas.microsoft.com/office/drawing/2014/main" id="{814ED96D-4E8C-4933-92AD-BCAA219ABF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think-cell Folie" r:id="rId7" imgW="360" imgH="360" progId="TCLayout.ActiveDocument.1">
                  <p:embed/>
                </p:oleObj>
              </mc:Choice>
              <mc:Fallback>
                <p:oleObj name="think-cell Folie" r:id="rId7" imgW="360" imgH="360" progId="TCLayout.ActiveDocument.1">
                  <p:embed/>
                  <p:pic>
                    <p:nvPicPr>
                      <p:cNvPr id="89091" name="Objekt 6" hidden="1">
                        <a:extLst>
                          <a:ext uri="{FF2B5EF4-FFF2-40B4-BE49-F238E27FC236}">
                            <a16:creationId xmlns:a16="http://schemas.microsoft.com/office/drawing/2014/main" id="{814ED96D-4E8C-4933-92AD-BCAA219ABF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82A94D21-4983-458A-86D3-5553FF4071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138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/>
          <a:lstStyle/>
          <a:p>
            <a:pPr eaLnBrk="1" hangingPunct="1">
              <a:buClr>
                <a:schemeClr val="accent2"/>
              </a:buClr>
              <a:buSzPct val="125000"/>
              <a:defRPr/>
            </a:pPr>
            <a:endParaRPr lang="en-GB" sz="2800" err="1">
              <a:solidFill>
                <a:schemeClr val="tx1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86FB3FB-B8E7-411D-AB63-C2C09930EF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999" y="2636912"/>
            <a:ext cx="8040688" cy="2052439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89094" name="Untertitel 4">
            <a:extLst>
              <a:ext uri="{FF2B5EF4-FFF2-40B4-BE49-F238E27FC236}">
                <a16:creationId xmlns:a16="http://schemas.microsoft.com/office/drawing/2014/main" id="{A313DA83-F0D5-4888-94A5-2EABEDBA0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887" y="3519562"/>
            <a:ext cx="7343775" cy="1000274"/>
          </a:xfrm>
        </p:spPr>
        <p:txBody>
          <a:bodyPr/>
          <a:lstStyle/>
          <a:p>
            <a:r>
              <a:rPr lang="ru-RU" altLang="ru-RU" sz="2000" dirty="0"/>
              <a:t>Артём Москаленко, старший менеджер по продукции гематология, научным и медицинским проектам </a:t>
            </a:r>
            <a:r>
              <a:rPr lang="en-US" altLang="ru-RU" sz="2000" dirty="0"/>
              <a:t>Sysmex RUS,</a:t>
            </a:r>
          </a:p>
          <a:p>
            <a:r>
              <a:rPr lang="ru-RU" altLang="ru-RU" sz="2000" dirty="0"/>
              <a:t>+7-963-961-14-22, </a:t>
            </a:r>
            <a:r>
              <a:rPr lang="en-US" altLang="ru-RU" sz="2000" dirty="0"/>
              <a:t>Viber, WhatsApp, Telegram</a:t>
            </a:r>
            <a:endParaRPr lang="ru-RU" altLang="ru-RU" sz="2000" dirty="0"/>
          </a:p>
        </p:txBody>
      </p:sp>
      <p:sp>
        <p:nvSpPr>
          <p:cNvPr id="89095" name="Titel 3">
            <a:extLst>
              <a:ext uri="{FF2B5EF4-FFF2-40B4-BE49-F238E27FC236}">
                <a16:creationId xmlns:a16="http://schemas.microsoft.com/office/drawing/2014/main" id="{726B0A9B-086C-4D3B-AFA4-FF7BA5308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887" y="2889325"/>
            <a:ext cx="6623050" cy="554037"/>
          </a:xfrm>
        </p:spPr>
        <p:txBody>
          <a:bodyPr/>
          <a:lstStyle/>
          <a:p>
            <a:r>
              <a:rPr lang="ru-RU" altLang="ru-RU" sz="3600"/>
              <a:t>Спасибо за внимание!</a:t>
            </a:r>
            <a:endParaRPr lang="en-GB" altLang="ru-RU" sz="360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8382FFA-5B41-43F3-82FA-4A35CB8CBC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326786" y="6417912"/>
            <a:ext cx="11529843" cy="192836"/>
          </a:xfrm>
        </p:spPr>
        <p:txBody>
          <a:bodyPr/>
          <a:lstStyle/>
          <a:p>
            <a:r>
              <a:rPr lang="ru-RU" dirty="0"/>
              <a:t>29</a:t>
            </a:r>
            <a:r>
              <a:rPr lang="ru-RU" noProof="0" dirty="0"/>
              <a:t>.09.2022 </a:t>
            </a:r>
            <a:r>
              <a:rPr lang="en-GB" dirty="0"/>
              <a:t>• </a:t>
            </a:r>
            <a:r>
              <a:rPr lang="en-US" noProof="0" dirty="0"/>
              <a:t>Sysmex </a:t>
            </a:r>
            <a:r>
              <a:rPr lang="ru-RU" noProof="0" dirty="0"/>
              <a:t>симпозиум </a:t>
            </a:r>
            <a:r>
              <a:rPr lang="en-GB" dirty="0"/>
              <a:t>• </a:t>
            </a:r>
            <a:r>
              <a:rPr lang="ru-RU" dirty="0"/>
              <a:t>Артем Москаленко</a:t>
            </a:r>
            <a:r>
              <a:rPr lang="en-GB" dirty="0"/>
              <a:t> • </a:t>
            </a:r>
            <a:r>
              <a:rPr lang="ru-RU" dirty="0"/>
              <a:t>Астана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3"/>
          <p:cNvSpPr>
            <a:spLocks noGrp="1"/>
          </p:cNvSpPr>
          <p:nvPr>
            <p:ph type="title"/>
          </p:nvPr>
        </p:nvSpPr>
        <p:spPr>
          <a:xfrm>
            <a:off x="524786" y="98471"/>
            <a:ext cx="6954895" cy="800219"/>
          </a:xfrm>
        </p:spPr>
        <p:txBody>
          <a:bodyPr/>
          <a:lstStyle/>
          <a:p>
            <a:r>
              <a:rPr lang="ru-RU" dirty="0"/>
              <a:t>Современные </a:t>
            </a:r>
            <a:r>
              <a:rPr lang="ru-RU" dirty="0" err="1"/>
              <a:t>эритроцитарные</a:t>
            </a:r>
            <a:r>
              <a:rPr lang="ru-RU" dirty="0"/>
              <a:t> показатели для первичной диагностики анемий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22" y="1537641"/>
            <a:ext cx="1404156" cy="1404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4" y="690314"/>
            <a:ext cx="2799928" cy="2799928"/>
          </a:xfrm>
          <a:prstGeom prst="rect">
            <a:avLst/>
          </a:prstGeom>
        </p:spPr>
      </p:pic>
      <p:sp>
        <p:nvSpPr>
          <p:cNvPr id="15" name="Inhaltsplatzhalter 4"/>
          <p:cNvSpPr txBox="1">
            <a:spLocks/>
          </p:cNvSpPr>
          <p:nvPr/>
        </p:nvSpPr>
        <p:spPr bwMode="gray">
          <a:xfrm>
            <a:off x="1512078" y="3147241"/>
            <a:ext cx="200841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3200" b="1" dirty="0" err="1"/>
              <a:t>MacroR</a:t>
            </a:r>
            <a:r>
              <a:rPr lang="en-US" altLang="ru-RU" sz="3200" b="1" dirty="0"/>
              <a:t> %</a:t>
            </a:r>
            <a:endParaRPr lang="de-DE" altLang="ru-RU" sz="3200" b="1" dirty="0"/>
          </a:p>
        </p:txBody>
      </p:sp>
      <p:sp>
        <p:nvSpPr>
          <p:cNvPr id="16" name="Inhaltsplatzhalter 4"/>
          <p:cNvSpPr txBox="1">
            <a:spLocks/>
          </p:cNvSpPr>
          <p:nvPr/>
        </p:nvSpPr>
        <p:spPr bwMode="gray">
          <a:xfrm>
            <a:off x="4176375" y="3147240"/>
            <a:ext cx="200841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3200" b="1" dirty="0" err="1"/>
              <a:t>MicroR</a:t>
            </a:r>
            <a:r>
              <a:rPr lang="en-US" altLang="ru-RU" sz="3200" b="1" dirty="0"/>
              <a:t> %</a:t>
            </a:r>
            <a:endParaRPr lang="de-DE" altLang="ru-RU" sz="32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65" y="3873710"/>
            <a:ext cx="1949642" cy="19496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34" y="3873710"/>
            <a:ext cx="1936532" cy="1936532"/>
          </a:xfrm>
          <a:prstGeom prst="rect">
            <a:avLst/>
          </a:prstGeom>
        </p:spPr>
      </p:pic>
      <p:sp>
        <p:nvSpPr>
          <p:cNvPr id="19" name="Inhaltsplatzhalter 4"/>
          <p:cNvSpPr txBox="1">
            <a:spLocks/>
          </p:cNvSpPr>
          <p:nvPr/>
        </p:nvSpPr>
        <p:spPr bwMode="gray">
          <a:xfrm>
            <a:off x="1422686" y="5673912"/>
            <a:ext cx="238526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3200" b="1" dirty="0"/>
              <a:t>Hyper-He %</a:t>
            </a:r>
            <a:endParaRPr lang="de-DE" altLang="ru-RU" sz="3200" b="1" dirty="0"/>
          </a:p>
        </p:txBody>
      </p:sp>
      <p:sp>
        <p:nvSpPr>
          <p:cNvPr id="20" name="Inhaltsplatzhalter 4"/>
          <p:cNvSpPr txBox="1">
            <a:spLocks/>
          </p:cNvSpPr>
          <p:nvPr/>
        </p:nvSpPr>
        <p:spPr bwMode="gray">
          <a:xfrm>
            <a:off x="4086984" y="5673911"/>
            <a:ext cx="221362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altLang="ru-RU" sz="3200" b="1" dirty="0"/>
              <a:t>Hypo-He %</a:t>
            </a:r>
            <a:endParaRPr lang="de-DE" altLang="ru-RU" sz="3200" b="1" dirty="0"/>
          </a:p>
        </p:txBody>
      </p:sp>
      <p:sp>
        <p:nvSpPr>
          <p:cNvPr id="21" name="Inhaltsplatzhalter 4"/>
          <p:cNvSpPr txBox="1">
            <a:spLocks/>
          </p:cNvSpPr>
          <p:nvPr/>
        </p:nvSpPr>
        <p:spPr bwMode="gray">
          <a:xfrm>
            <a:off x="8081166" y="2326421"/>
            <a:ext cx="2008419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ru-RU" altLang="ru-RU" dirty="0"/>
              <a:t>Альтернатива</a:t>
            </a:r>
            <a:endParaRPr lang="de-DE" altLang="ru-RU" dirty="0"/>
          </a:p>
        </p:txBody>
      </p:sp>
      <p:sp>
        <p:nvSpPr>
          <p:cNvPr id="22" name="Inhaltsplatzhalter 4"/>
          <p:cNvSpPr txBox="1">
            <a:spLocks/>
          </p:cNvSpPr>
          <p:nvPr/>
        </p:nvSpPr>
        <p:spPr bwMode="gray">
          <a:xfrm>
            <a:off x="7973154" y="2835401"/>
            <a:ext cx="200841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Verdana" pitchFamily="34" charset="0"/>
              <a:buNone/>
            </a:pPr>
            <a:r>
              <a:rPr lang="en-US" altLang="ru-RU" sz="3200" b="1" dirty="0">
                <a:solidFill>
                  <a:schemeClr val="tx1"/>
                </a:solidFill>
              </a:rPr>
              <a:t>MCV</a:t>
            </a:r>
            <a:endParaRPr lang="de-DE" altLang="ru-RU" sz="3200" b="1" dirty="0">
              <a:solidFill>
                <a:schemeClr val="tx1"/>
              </a:solidFill>
            </a:endParaRPr>
          </a:p>
        </p:txBody>
      </p:sp>
      <p:sp>
        <p:nvSpPr>
          <p:cNvPr id="23" name="Inhaltsplatzhalter 4"/>
          <p:cNvSpPr txBox="1">
            <a:spLocks/>
          </p:cNvSpPr>
          <p:nvPr/>
        </p:nvSpPr>
        <p:spPr bwMode="gray">
          <a:xfrm>
            <a:off x="8080569" y="4918709"/>
            <a:ext cx="2008419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ru-RU" altLang="ru-RU" dirty="0"/>
              <a:t>Альтернатива</a:t>
            </a:r>
            <a:endParaRPr lang="de-DE" altLang="ru-RU" dirty="0"/>
          </a:p>
        </p:txBody>
      </p:sp>
      <p:sp>
        <p:nvSpPr>
          <p:cNvPr id="24" name="Inhaltsplatzhalter 4"/>
          <p:cNvSpPr txBox="1">
            <a:spLocks/>
          </p:cNvSpPr>
          <p:nvPr/>
        </p:nvSpPr>
        <p:spPr bwMode="gray">
          <a:xfrm>
            <a:off x="7972557" y="5427689"/>
            <a:ext cx="200841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9625" indent="-270000" algn="l" defTabSz="914400" rtl="0" eaLnBrk="1" latinLnBrk="0" hangingPunct="1">
              <a:spcBef>
                <a:spcPts val="4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Verdana" pitchFamily="34" charset="0"/>
              <a:buNone/>
            </a:pPr>
            <a:r>
              <a:rPr lang="en-US" altLang="ru-RU" sz="3200" b="1" dirty="0">
                <a:solidFill>
                  <a:schemeClr val="tx1"/>
                </a:solidFill>
              </a:rPr>
              <a:t>MCH</a:t>
            </a:r>
            <a:endParaRPr lang="de-DE" alt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3"/>
          <p:cNvSpPr>
            <a:spLocks noGrp="1"/>
          </p:cNvSpPr>
          <p:nvPr>
            <p:ph type="title"/>
          </p:nvPr>
        </p:nvSpPr>
        <p:spPr>
          <a:xfrm>
            <a:off x="407368" y="-55676"/>
            <a:ext cx="7272808" cy="800219"/>
          </a:xfrm>
        </p:spPr>
        <p:txBody>
          <a:bodyPr/>
          <a:lstStyle/>
          <a:p>
            <a:r>
              <a:rPr lang="ru-RU" dirty="0"/>
              <a:t>Технология измерения клеток красного ростка</a:t>
            </a:r>
            <a:endParaRPr lang="de-D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0FE536-E1C3-4285-A1C6-877535A2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92" y="1230106"/>
            <a:ext cx="5273824" cy="52738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99230F-075C-4B7F-B030-3A3396676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196752"/>
            <a:ext cx="5273824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3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MacroR</a:t>
            </a:r>
            <a:r>
              <a:rPr lang="en-US" dirty="0"/>
              <a:t> (%), </a:t>
            </a:r>
            <a:r>
              <a:rPr lang="en-US" dirty="0" err="1"/>
              <a:t>MicroR</a:t>
            </a:r>
            <a:r>
              <a:rPr lang="en-US" dirty="0"/>
              <a:t> (%)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• </a:t>
            </a:r>
            <a:fld id="{5FCD85B2-C579-4430-B4DD-69B56FD07666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7A2DE5-DBBB-43AE-ADA8-C9D10BBA2FDE}" type="datetime1">
              <a:rPr lang="en-GB" noProof="0" smtClean="0"/>
              <a:t>29/09/2022</a:t>
            </a:fld>
            <a:endParaRPr lang="en-GB" noProof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7" y="1196752"/>
            <a:ext cx="1198027" cy="119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12" y="1422343"/>
            <a:ext cx="5816869" cy="521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HYPO-He (%), HYPER-He (%)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• </a:t>
            </a:r>
            <a:fld id="{5FCD85B2-C579-4430-B4DD-69B56FD07666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7A2DE5-DBBB-43AE-ADA8-C9D10BBA2FDE}" type="datetime1">
              <a:rPr lang="en-GB" noProof="0" smtClean="0"/>
              <a:t>29/09/2022</a:t>
            </a:fld>
            <a:endParaRPr lang="en-GB" noProof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40768"/>
            <a:ext cx="1198027" cy="1198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52" y="2374710"/>
            <a:ext cx="7820167" cy="38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HYPO-He (%), HYPER-He (%)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• </a:t>
            </a:r>
            <a:fld id="{5FCD85B2-C579-4430-B4DD-69B56FD07666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7A2DE5-DBBB-43AE-ADA8-C9D10BBA2FDE}" type="datetime1">
              <a:rPr lang="en-GB" noProof="0" smtClean="0"/>
              <a:t>29/09/2022</a:t>
            </a:fld>
            <a:endParaRPr lang="en-GB" noProof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268760"/>
            <a:ext cx="1198027" cy="119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1" y="2604742"/>
            <a:ext cx="11450429" cy="374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3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099F45E-777F-4C32-B87C-5C0454E0B4D0}"/>
              </a:ext>
            </a:extLst>
          </p:cNvPr>
          <p:cNvSpPr txBox="1">
            <a:spLocks/>
          </p:cNvSpPr>
          <p:nvPr/>
        </p:nvSpPr>
        <p:spPr bwMode="gray">
          <a:xfrm>
            <a:off x="417201" y="364593"/>
            <a:ext cx="8795851" cy="40011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Первичная диагностика анемий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4698BC-6CA0-45F0-B6BA-3733E7325D17}"/>
              </a:ext>
            </a:extLst>
          </p:cNvPr>
          <p:cNvSpPr/>
          <p:nvPr/>
        </p:nvSpPr>
        <p:spPr>
          <a:xfrm>
            <a:off x="3071664" y="1268760"/>
            <a:ext cx="936104" cy="439248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ru-RU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21C8B0-76AB-46DC-96A8-2B36FF5F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92" y="1268760"/>
            <a:ext cx="4580124" cy="4536504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F115644-932B-4940-8309-E4AEB53360C3}"/>
              </a:ext>
            </a:extLst>
          </p:cNvPr>
          <p:cNvCxnSpPr/>
          <p:nvPr/>
        </p:nvCxnSpPr>
        <p:spPr>
          <a:xfrm>
            <a:off x="4439816" y="6093296"/>
            <a:ext cx="3672408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2927A89F-2176-4D63-9FD6-30AC7E4621DF}"/>
              </a:ext>
            </a:extLst>
          </p:cNvPr>
          <p:cNvSpPr/>
          <p:nvPr/>
        </p:nvSpPr>
        <p:spPr>
          <a:xfrm>
            <a:off x="4137825" y="5987054"/>
            <a:ext cx="216738" cy="1959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ru-RU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0886D70-7D85-4CD0-B8F0-9E8E3ED34CF7}"/>
              </a:ext>
            </a:extLst>
          </p:cNvPr>
          <p:cNvSpPr/>
          <p:nvPr/>
        </p:nvSpPr>
        <p:spPr>
          <a:xfrm>
            <a:off x="8168936" y="5805264"/>
            <a:ext cx="508048" cy="5300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■"/>
              <a:tabLst/>
            </a:pPr>
            <a:endParaRPr lang="ru-RU" sz="2000" kern="1200" baseline="0" dirty="0" err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C53F403-EA67-4BD0-A5E4-1C8AE3B6010F}"/>
              </a:ext>
            </a:extLst>
          </p:cNvPr>
          <p:cNvSpPr/>
          <p:nvPr/>
        </p:nvSpPr>
        <p:spPr>
          <a:xfrm>
            <a:off x="3645456" y="3140968"/>
            <a:ext cx="1874481" cy="1368152"/>
          </a:xfrm>
          <a:prstGeom prst="ellipse">
            <a:avLst/>
          </a:prstGeom>
          <a:solidFill>
            <a:srgbClr val="F19EC2">
              <a:alpha val="20000"/>
            </a:srgbClr>
          </a:solidFill>
          <a:ln>
            <a:solidFill>
              <a:srgbClr val="E841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талассемии</a:t>
            </a:r>
            <a:endParaRPr lang="ru-RU" sz="1600" kern="1200" baseline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F225480-65D9-412F-B644-E9EE70FD2D91}"/>
              </a:ext>
            </a:extLst>
          </p:cNvPr>
          <p:cNvSpPr/>
          <p:nvPr/>
        </p:nvSpPr>
        <p:spPr>
          <a:xfrm>
            <a:off x="4007768" y="4129044"/>
            <a:ext cx="2088232" cy="1532204"/>
          </a:xfrm>
          <a:prstGeom prst="ellipse">
            <a:avLst/>
          </a:prstGeom>
          <a:solidFill>
            <a:srgbClr val="F19EC2">
              <a:alpha val="20000"/>
            </a:srgbClr>
          </a:solidFill>
          <a:ln>
            <a:solidFill>
              <a:srgbClr val="E841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ЖДА,АХЗ</a:t>
            </a: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полицитемии</a:t>
            </a:r>
            <a:endParaRPr lang="ru-RU" sz="1600" kern="1200" baseline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3F15288-5F0B-4933-B788-C8B39652ABB5}"/>
              </a:ext>
            </a:extLst>
          </p:cNvPr>
          <p:cNvSpPr/>
          <p:nvPr/>
        </p:nvSpPr>
        <p:spPr>
          <a:xfrm>
            <a:off x="5231904" y="2728956"/>
            <a:ext cx="2448272" cy="1936835"/>
          </a:xfrm>
          <a:prstGeom prst="ellipse">
            <a:avLst/>
          </a:prstGeom>
          <a:solidFill>
            <a:srgbClr val="F19EC2">
              <a:alpha val="50000"/>
            </a:srgbClr>
          </a:solidFill>
          <a:ln>
            <a:solidFill>
              <a:srgbClr val="E841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онкология, АХЗ,</a:t>
            </a: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гемолитические анемии</a:t>
            </a:r>
            <a:endParaRPr lang="ru-RU" sz="1600" kern="1200" baseline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AF6241B0-3251-49DD-8F6E-669F997FDB40}"/>
              </a:ext>
            </a:extLst>
          </p:cNvPr>
          <p:cNvSpPr/>
          <p:nvPr/>
        </p:nvSpPr>
        <p:spPr>
          <a:xfrm>
            <a:off x="7124820" y="1221645"/>
            <a:ext cx="2088232" cy="1532204"/>
          </a:xfrm>
          <a:prstGeom prst="ellipse">
            <a:avLst/>
          </a:prstGeom>
          <a:solidFill>
            <a:srgbClr val="F19EC2">
              <a:alpha val="80000"/>
            </a:srgbClr>
          </a:solidFill>
          <a:ln>
            <a:solidFill>
              <a:srgbClr val="E841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дефицит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B12, </a:t>
            </a:r>
            <a:r>
              <a:rPr lang="ru-RU" sz="1600" dirty="0" err="1">
                <a:solidFill>
                  <a:schemeClr val="tx1"/>
                </a:solidFill>
                <a:latin typeface="+mj-lt"/>
              </a:rPr>
              <a:t>фолатов</a:t>
            </a:r>
            <a:endParaRPr lang="ru-RU" sz="1600" kern="1200" baseline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778C7DD-1888-49B4-92BE-0670AABDF3B7}"/>
              </a:ext>
            </a:extLst>
          </p:cNvPr>
          <p:cNvSpPr/>
          <p:nvPr/>
        </p:nvSpPr>
        <p:spPr>
          <a:xfrm>
            <a:off x="7198824" y="2500277"/>
            <a:ext cx="2613204" cy="1936835"/>
          </a:xfrm>
          <a:prstGeom prst="ellipse">
            <a:avLst/>
          </a:prstGeom>
          <a:solidFill>
            <a:srgbClr val="F19EC2">
              <a:alpha val="80000"/>
            </a:srgbClr>
          </a:solidFill>
          <a:ln>
            <a:solidFill>
              <a:srgbClr val="E841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гемолитические анемии, </a:t>
            </a: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МДС, наследственные заболевания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70A64A9-0D82-43D9-B553-3B632DB6681A}"/>
              </a:ext>
            </a:extLst>
          </p:cNvPr>
          <p:cNvSpPr/>
          <p:nvPr/>
        </p:nvSpPr>
        <p:spPr>
          <a:xfrm>
            <a:off x="5692209" y="4552900"/>
            <a:ext cx="1874481" cy="1199243"/>
          </a:xfrm>
          <a:prstGeom prst="ellipse">
            <a:avLst/>
          </a:prstGeom>
          <a:solidFill>
            <a:srgbClr val="F19EC2">
              <a:alpha val="20000"/>
            </a:srgbClr>
          </a:solidFill>
          <a:ln>
            <a:solidFill>
              <a:srgbClr val="E841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5000"/>
              <a:tabLst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Юго-Восточный </a:t>
            </a:r>
            <a:r>
              <a:rPr lang="ru-RU" sz="1600" dirty="0" err="1">
                <a:solidFill>
                  <a:schemeClr val="tx1"/>
                </a:solidFill>
                <a:latin typeface="+mj-lt"/>
              </a:rPr>
              <a:t>овалоцитоз</a:t>
            </a:r>
            <a:endParaRPr lang="ru-RU" sz="1600" kern="1200" baseline="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3" name="Textfeld 27">
            <a:extLst>
              <a:ext uri="{FF2B5EF4-FFF2-40B4-BE49-F238E27FC236}">
                <a16:creationId xmlns:a16="http://schemas.microsoft.com/office/drawing/2014/main" id="{5D68FA63-D7BB-4CDD-8124-05CDE722EFB1}"/>
              </a:ext>
            </a:extLst>
          </p:cNvPr>
          <p:cNvSpPr txBox="1"/>
          <p:nvPr/>
        </p:nvSpPr>
        <p:spPr>
          <a:xfrm>
            <a:off x="1146862" y="1268760"/>
            <a:ext cx="29252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HYPER-H</a:t>
            </a:r>
            <a:r>
              <a:rPr lang="de-DE" sz="2800" i="1" baseline="-25000" dirty="0"/>
              <a:t>e</a:t>
            </a: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br>
              <a:rPr lang="ru-RU" sz="2800" i="1" baseline="-25000" dirty="0"/>
            </a:br>
            <a:r>
              <a:rPr lang="de-DE" sz="2800" dirty="0"/>
              <a:t>HYPO-H</a:t>
            </a:r>
            <a:r>
              <a:rPr lang="de-DE" sz="2800" i="1" baseline="-25000" dirty="0"/>
              <a:t>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54AA62B-A179-43DE-979B-3DB05E6D6123}"/>
              </a:ext>
            </a:extLst>
          </p:cNvPr>
          <p:cNvSpPr txBox="1"/>
          <p:nvPr/>
        </p:nvSpPr>
        <p:spPr>
          <a:xfrm>
            <a:off x="2609478" y="5906083"/>
            <a:ext cx="828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MicroR</a:t>
            </a:r>
            <a:r>
              <a:rPr lang="ru-RU" sz="2800" dirty="0"/>
              <a:t>%                                              </a:t>
            </a:r>
            <a:r>
              <a:rPr lang="en-US" sz="2800" dirty="0"/>
              <a:t> </a:t>
            </a:r>
            <a:r>
              <a:rPr lang="en-US" sz="2800" dirty="0" err="1"/>
              <a:t>MacroR</a:t>
            </a:r>
            <a:r>
              <a:rPr lang="ru-RU" sz="28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7622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5" grpId="0" animBg="1"/>
      <p:bldP spid="26" grpId="0" animBg="1"/>
      <p:bldP spid="27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BGYyoKRSKJesAoPm5Ch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BGYyoKRSKJesAoPm5Ch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MS_ct3Swa5y5IKAazej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Y2QM1tTE.2RrMbdvfMy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MS_ct3Swa5y5IKAazej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hOdDiiTGOV9njuYBSDI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MS_ct3Swa5y5IKAazej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mIkoO5RPmIwuhjgKO6H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BGYyoKRSKJesAoPm5Ch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MS_ct3Swa5y5IKAazej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BGYyoKRSKJesAoPm5Ch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BGYyoKRSKJesAoPm5Ch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hOdDiiTGOV9njuYBSDI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Tp_mjbQsavZ5fb25.rz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Tp_mjbQsavZ5fb25.rz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Tp_mjbQsavZ5fb25.rz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SnOx9GSPGfNhkmv1Jmr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SnOx9GSPGfNhkmv1Jmr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tgf79TiQiOYfjd4B5L7Mw"/>
</p:tagLst>
</file>

<file path=ppt/theme/theme1.xml><?xml version="1.0" encoding="utf-8"?>
<a:theme xmlns:a="http://schemas.openxmlformats.org/drawingml/2006/main" name="Presentation standard 16x9">
  <a:themeElements>
    <a:clrScheme name="Sysmex 2019">
      <a:dk1>
        <a:srgbClr val="1A171B"/>
      </a:dk1>
      <a:lt1>
        <a:sysClr val="window" lastClr="FFFFFF"/>
      </a:lt1>
      <a:dk2>
        <a:srgbClr val="099944"/>
      </a:dk2>
      <a:lt2>
        <a:srgbClr val="B6D55F"/>
      </a:lt2>
      <a:accent1>
        <a:srgbClr val="005BAC"/>
      </a:accent1>
      <a:accent2>
        <a:srgbClr val="00B9F0"/>
      </a:accent2>
      <a:accent3>
        <a:srgbClr val="D2D2D2"/>
      </a:accent3>
      <a:accent4>
        <a:srgbClr val="9E9E9E"/>
      </a:accent4>
      <a:accent5>
        <a:srgbClr val="595959"/>
      </a:accent5>
      <a:accent6>
        <a:srgbClr val="874B9A"/>
      </a:accent6>
      <a:hlink>
        <a:srgbClr val="0000FF"/>
      </a:hlink>
      <a:folHlink>
        <a:srgbClr val="800080"/>
      </a:folHlink>
    </a:clrScheme>
    <a:fontScheme name="Benutzerdefiniert 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t"/>
      <a:lstStyle>
        <a:defPPr marL="270000" marR="0" indent="-270000" algn="l" defTabSz="914400" rtl="0" eaLnBrk="1" fontAlgn="auto" latinLnBrk="0" hangingPunct="1">
          <a:lnSpc>
            <a:spcPct val="100000"/>
          </a:lnSpc>
          <a:spcBef>
            <a:spcPts val="600"/>
          </a:spcBef>
          <a:spcAft>
            <a:spcPts val="0"/>
          </a:spcAft>
          <a:buClr>
            <a:schemeClr val="accent2"/>
          </a:buClr>
          <a:buSzPct val="125000"/>
          <a:buFont typeface="Arial" panose="020B0604020202020204" pitchFamily="34" charset="0"/>
          <a:buChar char="■"/>
          <a:tabLst/>
          <a:defRPr sz="2000" kern="1200" baseline="0" dirty="0" err="1" smtClean="0">
            <a:solidFill>
              <a:schemeClr val="tx1"/>
            </a:solidFill>
            <a:latin typeface="+mj-lt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70000" marR="0" indent="-270000" algn="l" defTabSz="914400" rtl="0" eaLnBrk="1" fontAlgn="auto" latinLnBrk="0" hangingPunct="1">
          <a:lnSpc>
            <a:spcPct val="100000"/>
          </a:lnSpc>
          <a:spcBef>
            <a:spcPts val="600"/>
          </a:spcBef>
          <a:spcAft>
            <a:spcPts val="0"/>
          </a:spcAft>
          <a:buClr>
            <a:schemeClr val="accent2"/>
          </a:buClr>
          <a:buSzPct val="125000"/>
          <a:buFont typeface="Arial" panose="020B0604020202020204" pitchFamily="34" charset="0"/>
          <a:buChar char="■"/>
          <a:tabLst/>
          <a:defRPr sz="2000" kern="1200" baseline="0" dirty="0" err="1" smtClean="0">
            <a:solidFill>
              <a:schemeClr val="tx1"/>
            </a:solidFill>
            <a:latin typeface="+mj-lt"/>
            <a:ea typeface="+mn-ea"/>
            <a:cs typeface="+mn-cs"/>
          </a:defRPr>
        </a:defPPr>
      </a:lstStyle>
    </a:txDef>
  </a:objectDefaults>
  <a:extraClrSchemeLst/>
  <a:custClrLst>
    <a:custClr>
      <a:srgbClr val="2F7CC0"/>
    </a:custClr>
    <a:custClr>
      <a:srgbClr val="54C2F0"/>
    </a:custClr>
    <a:custClr>
      <a:srgbClr val="0DAC67"/>
    </a:custClr>
    <a:custClr>
      <a:srgbClr val="F6AD3C"/>
    </a:custClr>
    <a:custClr>
      <a:srgbClr val="F19EC2"/>
    </a:custClr>
    <a:custClr>
      <a:srgbClr val="E8413E"/>
    </a:custClr>
  </a:custClrLst>
  <a:extLst>
    <a:ext uri="{05A4C25C-085E-4340-85A3-A5531E510DB2}">
      <thm15:themeFamily xmlns:thm15="http://schemas.microsoft.com/office/thememl/2012/main" name="Presentation standard 16x9" id="{A8CC7D87-4DFD-234D-836E-6ADD1F600D28}" vid="{4F2AABD7-8C26-3749-A274-5311FDC7FC7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sys">
      <a:dk1>
        <a:srgbClr val="1A171B"/>
      </a:dk1>
      <a:lt1>
        <a:sysClr val="window" lastClr="FFFFFF"/>
      </a:lt1>
      <a:dk2>
        <a:srgbClr val="0099A8"/>
      </a:dk2>
      <a:lt2>
        <a:srgbClr val="A3C646"/>
      </a:lt2>
      <a:accent1>
        <a:srgbClr val="005EA8"/>
      </a:accent1>
      <a:accent2>
        <a:srgbClr val="1BBBE9"/>
      </a:accent2>
      <a:accent3>
        <a:srgbClr val="D6DEE2"/>
      </a:accent3>
      <a:accent4>
        <a:srgbClr val="8C9EA9"/>
      </a:accent4>
      <a:accent5>
        <a:srgbClr val="4E565C"/>
      </a:accent5>
      <a:accent6>
        <a:srgbClr val="896E94"/>
      </a:accent6>
      <a:hlink>
        <a:srgbClr val="0000FF"/>
      </a:hlink>
      <a:folHlink>
        <a:srgbClr val="800080"/>
      </a:folHlink>
    </a:clrScheme>
    <a:fontScheme name="sysmex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standard 16x9</Template>
  <TotalTime>11464</TotalTime>
  <Words>970</Words>
  <Application>Microsoft Office PowerPoint</Application>
  <PresentationFormat>Widescreen</PresentationFormat>
  <Paragraphs>163</Paragraphs>
  <Slides>32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Georgia</vt:lpstr>
      <vt:lpstr>Symbol</vt:lpstr>
      <vt:lpstr>Verdana</vt:lpstr>
      <vt:lpstr>Presentation standard 16x9</vt:lpstr>
      <vt:lpstr>think-cell Folie</vt:lpstr>
      <vt:lpstr>Дифференциальная диагностика анемий. Мастер-класс</vt:lpstr>
      <vt:lpstr>Классификация анемий</vt:lpstr>
      <vt:lpstr>Современные маркеры для диагностики анемий</vt:lpstr>
      <vt:lpstr>Современные эритроцитарные показатели для первичной диагностики анемий</vt:lpstr>
      <vt:lpstr>Технология измерения клеток красного ростка</vt:lpstr>
      <vt:lpstr>MacroR (%), MicroR (%)</vt:lpstr>
      <vt:lpstr>HYPO-He (%), HYPER-He (%)</vt:lpstr>
      <vt:lpstr>HYPO-He (%), HYPER-He (%)</vt:lpstr>
      <vt:lpstr>PowerPoint Presentation</vt:lpstr>
      <vt:lpstr>PowerPoint Presentation</vt:lpstr>
      <vt:lpstr>PowerPoint Presentation</vt:lpstr>
      <vt:lpstr>Диагностика дефицита железа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Hemaplot (RET-He против Delta-He) для диагностики и мониторинга лечения анемий</vt:lpstr>
      <vt:lpstr>Ретикулоцитарные параметры</vt:lpstr>
      <vt:lpstr>Ответ на терапию препаратами железа. Женщина, 19 лет.</vt:lpstr>
      <vt:lpstr>Hemaplot. Примеры использования</vt:lpstr>
      <vt:lpstr>Ответ на терапию препаратами железа</vt:lpstr>
      <vt:lpstr>Ядросодержащие эритроциты</vt:lpstr>
      <vt:lpstr>Ядросодержащие эритроциты у  пациентов из отделений реанимации</vt:lpstr>
      <vt:lpstr>Смещение популяции нейтрофилов может быть диагностически значимым</vt:lpstr>
      <vt:lpstr>Чем отличаются эти 2 анемии  друг от друга?</vt:lpstr>
      <vt:lpstr>Чем отличаются эти 2 анемии  друг от друга?</vt:lpstr>
      <vt:lpstr>PowerPoint Presentation</vt:lpstr>
      <vt:lpstr>PowerPoint Presentation</vt:lpstr>
      <vt:lpstr>Sysmex - это  сотни изобретений, патентов и статей каждый год</vt:lpstr>
      <vt:lpstr>Спасибо за внимание!</vt:lpstr>
    </vt:vector>
  </TitlesOfParts>
  <Manager>Name Surname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Style guide</dc:title>
  <dc:creator>Moskalenko, Artem - SRUS</dc:creator>
  <dc:description>Optimised for PowerPoint 2016</dc:description>
  <cp:lastModifiedBy>Moskalenko, Artem - SRUS</cp:lastModifiedBy>
  <cp:revision>240</cp:revision>
  <dcterms:created xsi:type="dcterms:W3CDTF">2019-07-23T07:35:29Z</dcterms:created>
  <dcterms:modified xsi:type="dcterms:W3CDTF">2022-09-29T05:38:14Z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130f3e2-7a1d-4dd6-b4ca-096bea8b9aeb_Enabled">
    <vt:lpwstr>true</vt:lpwstr>
  </property>
  <property fmtid="{D5CDD505-2E9C-101B-9397-08002B2CF9AE}" pid="3" name="MSIP_Label_6130f3e2-7a1d-4dd6-b4ca-096bea8b9aeb_SetDate">
    <vt:lpwstr>2021-06-02T18:51:55Z</vt:lpwstr>
  </property>
  <property fmtid="{D5CDD505-2E9C-101B-9397-08002B2CF9AE}" pid="4" name="MSIP_Label_6130f3e2-7a1d-4dd6-b4ca-096bea8b9aeb_Method">
    <vt:lpwstr>Privileged</vt:lpwstr>
  </property>
  <property fmtid="{D5CDD505-2E9C-101B-9397-08002B2CF9AE}" pid="5" name="MSIP_Label_6130f3e2-7a1d-4dd6-b4ca-096bea8b9aeb_Name">
    <vt:lpwstr>Public</vt:lpwstr>
  </property>
  <property fmtid="{D5CDD505-2E9C-101B-9397-08002B2CF9AE}" pid="6" name="MSIP_Label_6130f3e2-7a1d-4dd6-b4ca-096bea8b9aeb_SiteId">
    <vt:lpwstr>66b9ec7f-68a6-4d5b-a8fe-a7bac3927e7c</vt:lpwstr>
  </property>
  <property fmtid="{D5CDD505-2E9C-101B-9397-08002B2CF9AE}" pid="7" name="MSIP_Label_6130f3e2-7a1d-4dd6-b4ca-096bea8b9aeb_ActionId">
    <vt:lpwstr>76db62d3-b3fa-4561-8929-8f87ca966457</vt:lpwstr>
  </property>
  <property fmtid="{D5CDD505-2E9C-101B-9397-08002B2CF9AE}" pid="8" name="MSIP_Label_6130f3e2-7a1d-4dd6-b4ca-096bea8b9aeb_ContentBits">
    <vt:lpwstr>0</vt:lpwstr>
  </property>
</Properties>
</file>