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12"/>
  </p:notesMasterIdLst>
  <p:sldIdLst>
    <p:sldId id="259" r:id="rId2"/>
    <p:sldId id="297" r:id="rId3"/>
    <p:sldId id="326" r:id="rId4"/>
    <p:sldId id="305" r:id="rId5"/>
    <p:sldId id="327" r:id="rId6"/>
    <p:sldId id="328" r:id="rId7"/>
    <p:sldId id="329" r:id="rId8"/>
    <p:sldId id="330" r:id="rId9"/>
    <p:sldId id="331" r:id="rId10"/>
    <p:sldId id="325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63135" autoAdjust="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notesViewPr>
    <p:cSldViewPr>
      <p:cViewPr varScale="1">
        <p:scale>
          <a:sx n="65" d="100"/>
          <a:sy n="65" d="100"/>
        </p:scale>
        <p:origin x="33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05T16:52:55.42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C3AE07D-02DC-41D2-ACB4-E2917706BC59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37A5726-78B8-4073-B448-AAB589CA4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6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5726-78B8-4073-B448-AAB589CA42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20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mlm-uspex.ru/wp-content/uploads/2010/10/mlm_presentazion.jp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97199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«Қазақстан Республикасы </a:t>
            </a:r>
            <a:r>
              <a:rPr lang="kk-KZ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лттық экономика министрлігі Тұтынушылардың құқықтарын қорғау комитеті Астана қаласы тұтынушылардың құқықтарын қорғау департаменті» республикалық мемлекеттік мекемесі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Республиканское государственное учреждение «Департамент по защите прав потребителей города Астана Комитета</a:t>
            </a:r>
            <a:r>
              <a:rPr kumimoji="0" lang="kk-KZ" sz="1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</a:t>
            </a:r>
            <a:r>
              <a:rPr lang="kk-KZ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защите прав </a:t>
            </a:r>
            <a:r>
              <a:rPr lang="kk-KZ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потребителей министерства национальной экономики</a:t>
            </a:r>
            <a:r>
              <a:rPr kumimoji="0" lang="kk-KZ" sz="1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Республики Казахстан»</a:t>
            </a:r>
            <a:endParaRPr kumimoji="0" lang="kk-KZ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2491955"/>
            <a:ext cx="7674076" cy="138499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по надзору и профилактике паразитарных болезней в РК за 2017 год и в г. Астане.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6960" y="4869160"/>
            <a:ext cx="3779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специалист отдела эпидемиологического надзора за инфекционными и паразитарными заболеваниями</a:t>
            </a: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ДООЗ г. Астаны</a:t>
            </a: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</a:t>
            </a:r>
            <a:r>
              <a:rPr lang="kk-K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таева Н.Т.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1928802"/>
            <a:chOff x="95738" y="50329"/>
            <a:chExt cx="12169775" cy="259610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8" y="50329"/>
              <a:ext cx="12169775" cy="259610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4" descr="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631" y="50329"/>
              <a:ext cx="999516" cy="977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http://mlm-uspex.ru/wp-content/uploads/2010/10/mlm_presentazion-300x22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19" y="4827385"/>
            <a:ext cx="3879339" cy="2106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kclinical.co.uk/wp-content/uploads/2013/01/Clinic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5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20486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ЗА ВНИМАНИЕ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049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80920" cy="720080"/>
          </a:xfrm>
        </p:spPr>
        <p:txBody>
          <a:bodyPr>
            <a:normAutofit fontScale="90000"/>
          </a:bodyPr>
          <a:lstStyle/>
          <a:p>
            <a:pPr algn="just"/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mage.slidesharecdn.com/1-1-4-commonparaciteinfectionscompatibilitymode-120714004401-phpapp01/95/114-common-paracite-infections-compatibility-mode-2-728.jpg?cb=1342226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8" y="16947"/>
            <a:ext cx="9144000" cy="68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548680"/>
            <a:ext cx="3168352" cy="813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0457" y="40466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По республике Казахстан зарегистрированы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18 нозологических форм паразитозов, в том числе 3 кишечных протозооза и 15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гельминтозов.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становлен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рост заболеваемости по трем нозологиям от 1-го до 3-х случаев - это альвеококкоз, дифиллоботриоз и токсокароз; по остальным 15-ти - снижение от 3.0% (эхинококкоз) до 14.5% (лямблиоз).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947698" y="4684712"/>
            <a:ext cx="2173288" cy="2173288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75" y="116632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Паразитарные заболевание представлены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представлены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следующей классификацией: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994" y="1196752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Гельминтозов зарегистрировано -  1695 сл. (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2016 г. - 1400),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показатель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 100 тыс. населения - 160,9 (143,2),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детей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до 14 лет - 1405 (1118), показатель - 489,1 (426,0).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рост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 12,4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%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Малярия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- 1 случай, завозной (2016 г. - 2 случая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Лейшманиоз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- 1 случай, ребенок -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завозной.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Ведущее место в структуре паразитарной заболеваемости занимает энтеробиоз из группы контагиозных гельминтозов, на долю которого ежегодно приходится более 88 % случаев.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Так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, энтеробиоза зарегистрировано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- 1497 сл.,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в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т.ч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 детей - 1396 (2016 г. - 1205/1111 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-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123,2/423,3), показатель на 100 тыс.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населения </a:t>
            </a: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составил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- 142,1, детей – 486,0, рост на 15,3 %.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vitppt.com.ua/images/33/32293/960/img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9027"/>
            <a:ext cx="3851920" cy="34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156" y="188640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Паразитарная заболеваемость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656" y="198884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://okeydoc.ru/wp-content/uploads/2016/01/175571-728x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92368"/>
            <a:ext cx="5220072" cy="406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744" y="1031911"/>
            <a:ext cx="8276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В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 году в Казахстане зарегистрировано 15494 случаев паразитарных заболеваний (гельминтозы и протозоозы), показатель 87.06 на 100 тыс. нас. (2016г. - 17 510 сл.), снижение на 12.3%.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kk-KZ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Астане паразитарных (трансмиссивных) заболеваний, зарегистрировано - 1881 случаев. Показатель заболеваемости на 100 тыс. населения - 178,6 (2016 год - 1605 сл., показатель - 164,1). Детей до 14 лет из общего числа заболеваний - 1572, показатель на 100 тыс. населения - 547,3 (2016 г. - 1294/493,1). Рост на 8,8 %.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3208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munar.ru/uploads/2009/12/IMMUN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66" y="116632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руппы </a:t>
            </a: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кишечных протозоозов в РК за 2017 год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Рост заболеваемости лямблиозом произошел в 4-х из 16 территорий: Актюбинской (+11.3%), Алматинской (+1.8 раза), Кызылординской (+3.2 раза), Атырауской (+3.7 раза) областях.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Превышение республиканского уровня заболеваемости лямблиозом наблюдалось в Акмолинской (+1.2 раза), Карагандинской (+1.6 раза), Кызылординской (+1.7 раза), Павлодарской (+11.1 раза) областях. </a:t>
            </a:r>
            <a:endParaRPr lang="kk-KZ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Несмотря 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 высокие показатели заболеваемости, удовлетворительно качество диагностики в Павлодарской области, улучшилось - в Кызылординской. Не уделяется внимание диагностике лямблиоза медицинскими организациями в Восточно-Казахстанской, Западно-Казахстанской областях и г.Астане.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3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sbir.net/userfiles/images/12804408_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070"/>
            <a:ext cx="9144000" cy="58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721658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марта 2015 года № 283 Об утверждении Санитарных правил "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эпидемиологические требования к организации и проведению санитарно-противоэпидемических (профилактических) мероприятий по предупреждению паразитарных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«(приказ МНЭ РК);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8.09.2017 г. № 684 </a:t>
            </a:r>
            <a:r>
              <a:rPr lang="ru-RU" sz="2800" b="1" dirty="0" smtClean="0"/>
              <a:t>Об утверждении Санитарных </a:t>
            </a:r>
            <a:r>
              <a:rPr lang="ru-RU" sz="2800" b="1" dirty="0" err="1" smtClean="0"/>
              <a:t>правил«Санитарно</a:t>
            </a:r>
            <a:r>
              <a:rPr lang="ru-RU" sz="2800" b="1" dirty="0" smtClean="0"/>
              <a:t>-эпидемиологические требования </a:t>
            </a:r>
            <a:r>
              <a:rPr lang="ru-RU" sz="2800" b="1" dirty="0"/>
              <a:t>к лабораториям, </a:t>
            </a:r>
            <a:r>
              <a:rPr lang="ru-RU" sz="2800" b="1" dirty="0" smtClean="0"/>
              <a:t>использующим </a:t>
            </a:r>
            <a:r>
              <a:rPr lang="ru-RU" sz="2800" b="1" dirty="0"/>
              <a:t>потенциально </a:t>
            </a:r>
            <a:r>
              <a:rPr lang="ru-RU" sz="2800" b="1" dirty="0" smtClean="0"/>
              <a:t>опасные </a:t>
            </a:r>
            <a:r>
              <a:rPr lang="ru-RU" sz="2800" b="1" dirty="0"/>
              <a:t>химические и биологические </a:t>
            </a:r>
            <a:r>
              <a:rPr lang="ru-RU" sz="2800" b="1" dirty="0" smtClean="0"/>
              <a:t>вещества» (приказ МЗ РК).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88" y="29328"/>
            <a:ext cx="8007424" cy="73537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НПА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heaclub.ru/tim/260a30e77fad32b4e08befafdecc52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heaclub.ru/tim/260a30e77fad32b4e08befafdecc52b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aigerim.info/uploads/blog/1479099067WvTeIv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555"/>
            <a:ext cx="4788024" cy="486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-19771"/>
            <a:ext cx="8880921" cy="21526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повышения эффективности комплекса профилактических мер по профилактике паразитарных заболеваний и для исключения негативных последствий влияния паразитарных заболеваний, особенно на иммунное состояние детей, необходимо ЛПО города Департамент охраны общественного здоровья г. Астана рекомендует:</a:t>
            </a:r>
            <a:r>
              <a:rPr lang="ru-RU" sz="2400" dirty="0">
                <a:solidFill>
                  <a:schemeClr val="accent3"/>
                </a:solidFill>
              </a:rPr>
              <a:t/>
            </a:r>
            <a:br>
              <a:rPr lang="ru-RU" sz="2400" dirty="0">
                <a:solidFill>
                  <a:schemeClr val="accent3"/>
                </a:solidFill>
              </a:rPr>
            </a:br>
            <a:endParaRPr lang="ru-RU" sz="2400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844824"/>
            <a:ext cx="4248472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обеспечить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проведение в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клинико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- диагностических лабораториях 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МО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города комплекс  исследований, установленных НПА.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kk-K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онтроль  </a:t>
            </a:r>
            <a:r>
              <a:rPr lang="kk-KZ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диагностики  и  анализ заболеваемости кишечными патоген -</a:t>
            </a:r>
            <a:endParaRPr lang="ru-RU" sz="16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ными простейшими.</a:t>
            </a:r>
          </a:p>
          <a:p>
            <a:pPr algn="just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- повысить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настороженность и качество диагностики протозойных (лямблиоз) и редких паразитарных заболеваний (токсокароз, токсоплазмоз, др.);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- обеспечить обучение лаборантов по вопросам диагностики гельминтозов, протозоозов, а также малярии 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kk-KZ" sz="1600" b="1" dirty="0">
                <a:latin typeface="Times New Roman" pitchFamily="18" charset="0"/>
                <a:cs typeface="Times New Roman" pitchFamily="18" charset="0"/>
              </a:rPr>
              <a:t>по определению стадий развития паразита, уровню паразитемии, микст инфекции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. Продолжение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4" y="465138"/>
            <a:ext cx="8584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-при </a:t>
            </a:r>
            <a:r>
              <a:rPr lang="kk-K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выявление инвазированных больных в ходе планового профилактического обследования детей ДДУ и общеобразовательных школ (1-4 классов)  положительные анализы направлять в момент выявления</a:t>
            </a:r>
            <a:r>
              <a:rPr lang="kk-KZ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http://heaclub.ru/tim/260a30e77fad32b4e08befafdecc52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heaclub.ru/tim/260a30e77fad32b4e08befafdecc52b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heaclub.ru/tim/260a30e77fad32b4e08befafdecc52b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heaclub.ru/tim/260a30e77fad32b4e08befafdecc52b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krasnayakrov.ru/wp-content/uploads/2016/06/1904344318575db8e56d15f9.50849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6" y="2110343"/>
            <a:ext cx="4253976" cy="444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1342" y="2034798"/>
            <a:ext cx="42911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-ежеквартально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предоставлять отчеты по диагностике паразитарных заболеваний в управлении охраны общественного здоровья районов «Алматы», «Есиль» и «Сарыарка»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Департамента охраны общественного здоровья города Астаны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по месту дислокации медицинских организаций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48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907559"/>
              </p:ext>
            </p:extLst>
          </p:nvPr>
        </p:nvGraphicFramePr>
        <p:xfrm>
          <a:off x="179512" y="1844824"/>
          <a:ext cx="8856987" cy="4680521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9983"/>
                <a:gridCol w="646065"/>
                <a:gridCol w="649981"/>
                <a:gridCol w="368063"/>
                <a:gridCol w="368063"/>
                <a:gridCol w="364148"/>
                <a:gridCol w="649981"/>
                <a:gridCol w="646065"/>
                <a:gridCol w="649981"/>
                <a:gridCol w="368063"/>
                <a:gridCol w="368063"/>
                <a:gridCol w="364148"/>
                <a:gridCol w="649981"/>
                <a:gridCol w="646065"/>
                <a:gridCol w="368063"/>
                <a:gridCol w="368063"/>
                <a:gridCol w="368063"/>
                <a:gridCol w="364148"/>
              </a:tblGrid>
              <a:tr h="6808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6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7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лаборантов всего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лаборантов всего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лаборантов всего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владеющих диагностикой малярии</a:t>
                      </a:r>
                      <a:endParaRPr lang="ru-RU" sz="1600" b="1" i="0" u="none" strike="noStrike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владеющих диагностикой малярии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владеющих диагностикой малярии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8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ЛПО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НЦСЭЭ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НЦСЭЭ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НЦСЭЭ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(%)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95" marR="5895" marT="5895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99592" y="692696"/>
            <a:ext cx="71287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лаборантов по диагностике малярии</a:t>
            </a:r>
          </a:p>
          <a:p>
            <a:pPr lvl="0" algn="ctr" font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2071</TotalTime>
  <Words>729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                                  </vt:lpstr>
      <vt:lpstr>Паразитарные заболевание представлены представлены следующей классификацией:</vt:lpstr>
      <vt:lpstr>Паразитарная заболеваемость</vt:lpstr>
      <vt:lpstr>Группы кишечных протозоозов в РК за 2017 год </vt:lpstr>
      <vt:lpstr>Утвержденные НПА:</vt:lpstr>
      <vt:lpstr>В целях повышения эффективности комплекса профилактических мер по профилактике паразитарных заболеваний и для исключения негативных последствий влияния паразитарных заболеваний, особенно на иммунное состояние детей, необходимо ЛПО города Департамент охраны общественного здоровья г. Астана рекомендует: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190</cp:revision>
  <cp:lastPrinted>2018-02-06T05:24:04Z</cp:lastPrinted>
  <dcterms:modified xsi:type="dcterms:W3CDTF">2018-03-14T07:55:00Z</dcterms:modified>
</cp:coreProperties>
</file>