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Lst>
  <p:notesMasterIdLst>
    <p:notesMasterId r:id="rId35"/>
  </p:notesMasterIdLst>
  <p:handoutMasterIdLst>
    <p:handoutMasterId r:id="rId36"/>
  </p:handoutMasterIdLst>
  <p:sldIdLst>
    <p:sldId id="443" r:id="rId2"/>
    <p:sldId id="264" r:id="rId3"/>
    <p:sldId id="588" r:id="rId4"/>
    <p:sldId id="576" r:id="rId5"/>
    <p:sldId id="577" r:id="rId6"/>
    <p:sldId id="578" r:id="rId7"/>
    <p:sldId id="580" r:id="rId8"/>
    <p:sldId id="581" r:id="rId9"/>
    <p:sldId id="591" r:id="rId10"/>
    <p:sldId id="1893" r:id="rId11"/>
    <p:sldId id="607" r:id="rId12"/>
    <p:sldId id="593" r:id="rId13"/>
    <p:sldId id="557" r:id="rId14"/>
    <p:sldId id="517" r:id="rId15"/>
    <p:sldId id="590" r:id="rId16"/>
    <p:sldId id="596" r:id="rId17"/>
    <p:sldId id="595" r:id="rId18"/>
    <p:sldId id="1747" r:id="rId19"/>
    <p:sldId id="1738" r:id="rId20"/>
    <p:sldId id="1739" r:id="rId21"/>
    <p:sldId id="1742" r:id="rId22"/>
    <p:sldId id="1749" r:id="rId23"/>
    <p:sldId id="1743" r:id="rId24"/>
    <p:sldId id="1894" r:id="rId25"/>
    <p:sldId id="1746" r:id="rId26"/>
    <p:sldId id="555" r:id="rId27"/>
    <p:sldId id="561" r:id="rId28"/>
    <p:sldId id="563" r:id="rId29"/>
    <p:sldId id="1705" r:id="rId30"/>
    <p:sldId id="516" r:id="rId31"/>
    <p:sldId id="270" r:id="rId32"/>
    <p:sldId id="1727" r:id="rId33"/>
    <p:sldId id="473" r:id="rId34"/>
  </p:sldIdLst>
  <p:sldSz cx="12192000" cy="6858000"/>
  <p:notesSz cx="6858000" cy="9144000"/>
  <p:custDataLst>
    <p:tags r:id="rId37"/>
  </p:custDataLst>
  <p:defaultTextStyle>
    <a:defPPr>
      <a:defRPr lang="de-DE"/>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799">
          <p15:clr>
            <a:srgbClr val="A4A3A4"/>
          </p15:clr>
        </p15:guide>
        <p15:guide id="2" orient="horz" pos="3974">
          <p15:clr>
            <a:srgbClr val="A4A3A4"/>
          </p15:clr>
        </p15:guide>
        <p15:guide id="3" pos="211">
          <p15:clr>
            <a:srgbClr val="A4A3A4"/>
          </p15:clr>
        </p15:guide>
        <p15:guide id="4" pos="7469">
          <p15:clr>
            <a:srgbClr val="A4A3A4"/>
          </p15:clr>
        </p15:guide>
        <p15:guide id="5" pos="3908">
          <p15:clr>
            <a:srgbClr val="A4A3A4"/>
          </p15:clr>
        </p15:guide>
        <p15:guide id="6" pos="3772">
          <p15:clr>
            <a:srgbClr val="A4A3A4"/>
          </p15:clr>
        </p15:guide>
      </p15:sldGuideLst>
    </p:ext>
    <p:ext uri="{2D200454-40CA-4A62-9FC3-DE9A4176ACB9}">
      <p15:notesGuideLst xmlns:p15="http://schemas.microsoft.com/office/powerpoint/2012/main">
        <p15:guide id="1" orient="horz" pos="2880">
          <p15:clr>
            <a:srgbClr val="A4A3A4"/>
          </p15:clr>
        </p15:guide>
        <p15:guide id="2" pos="4178">
          <p15:clr>
            <a:srgbClr val="A4A3A4"/>
          </p15:clr>
        </p15:guide>
        <p15:guide id="3" pos="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skalenko, Artem - SRUS" initials="MAS" lastIdx="1" clrIdx="0">
    <p:extLst>
      <p:ext uri="{19B8F6BF-5375-455C-9EA6-DF929625EA0E}">
        <p15:presenceInfo xmlns:p15="http://schemas.microsoft.com/office/powerpoint/2012/main" userId="S::Moskalenko.Artem@sysmex-europe.com::0a53e5dd-be4c-4d39-8b9c-3dd631d4ad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62" autoAdjust="0"/>
    <p:restoredTop sz="96208" autoAdjust="0"/>
  </p:normalViewPr>
  <p:slideViewPr>
    <p:cSldViewPr>
      <p:cViewPr varScale="1">
        <p:scale>
          <a:sx n="67" d="100"/>
          <a:sy n="67" d="100"/>
        </p:scale>
        <p:origin x="716" y="44"/>
      </p:cViewPr>
      <p:guideLst>
        <p:guide orient="horz" pos="799"/>
        <p:guide orient="horz" pos="3974"/>
        <p:guide pos="211"/>
        <p:guide pos="7469"/>
        <p:guide pos="3908"/>
        <p:guide pos="377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6"/>
    </p:cViewPr>
  </p:sorterViewPr>
  <p:notesViewPr>
    <p:cSldViewPr>
      <p:cViewPr varScale="1">
        <p:scale>
          <a:sx n="85" d="100"/>
          <a:sy n="85" d="100"/>
        </p:scale>
        <p:origin x="-3834" y="-96"/>
      </p:cViewPr>
      <p:guideLst>
        <p:guide orient="horz" pos="2880"/>
        <p:guide pos="4178"/>
        <p:guide pos="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d:\Users\seg18602\Desktop\&#1063;&#1080;&#1089;&#1090;&#1082;&#1072;\&#1055;&#1040;&#1051;&#1054;&#1063;&#1050;&#1048;\&#1044;&#1083;&#1103;%20&#1087;&#1088;&#1077;&#1079;&#1077;&#1085;&#1090;&#1072;&#1094;&#1080;&#1080;%20&#1080;%20&#1089;&#1090;&#1072;&#1090;&#1100;&#1080;\&#1055;&#1054;&#1044;&#1042;&#1045;&#1044;&#1045;&#1053;&#1048;&#1045;%20&#1048;&#1058;&#1054;&#1043;&#1054;&#104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ru-RU"/>
              <a:t>Связь между ИЯС и </a:t>
            </a:r>
            <a:r>
              <a:rPr lang="en-US"/>
              <a:t>ILS</a:t>
            </a:r>
            <a:endParaRPr lang="ru-RU"/>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Sheet1!$B$1</c:f>
              <c:strCache>
                <c:ptCount val="1"/>
                <c:pt idx="0">
                  <c:v>ИЯС</c:v>
                </c:pt>
              </c:strCache>
            </c:strRef>
          </c:tx>
          <c:spPr>
            <a:ln w="25400" cap="rnd">
              <a:noFill/>
              <a:round/>
            </a:ln>
            <a:effectLst/>
          </c:spPr>
          <c:marker>
            <c:symbol val="diamond"/>
            <c:size val="6"/>
            <c:spPr>
              <a:solidFill>
                <a:schemeClr val="lt1"/>
              </a:solidFill>
              <a:ln w="15875">
                <a:solidFill>
                  <a:schemeClr val="accent1"/>
                </a:solidFill>
                <a:round/>
              </a:ln>
              <a:effectLst/>
            </c:spPr>
          </c:marker>
          <c:trendline>
            <c:spPr>
              <a:ln w="19050" cap="rnd">
                <a:solidFill>
                  <a:schemeClr val="accent1"/>
                </a:solidFill>
              </a:ln>
              <a:effectLst/>
            </c:spPr>
            <c:trendlineType val="linear"/>
            <c:dispRSqr val="1"/>
            <c:dispEq val="0"/>
            <c:trendlineLbl>
              <c:layout>
                <c:manualLayout>
                  <c:x val="-3.6368586222441955E-2"/>
                  <c:y val="-4.6503864436300297E-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rendlineLbl>
          </c:trendline>
          <c:xVal>
            <c:numRef>
              <c:f>Sheet1!$A$2:$A$12</c:f>
              <c:numCache>
                <c:formatCode>General</c:formatCode>
                <c:ptCount val="11"/>
                <c:pt idx="0">
                  <c:v>108.96664259259261</c:v>
                </c:pt>
                <c:pt idx="1">
                  <c:v>81.854243100358431</c:v>
                </c:pt>
                <c:pt idx="2">
                  <c:v>88.382879998982489</c:v>
                </c:pt>
                <c:pt idx="3">
                  <c:v>75.397576488865951</c:v>
                </c:pt>
                <c:pt idx="4">
                  <c:v>57.427967489445734</c:v>
                </c:pt>
                <c:pt idx="5">
                  <c:v>57.795368454811488</c:v>
                </c:pt>
                <c:pt idx="6">
                  <c:v>49.000414698481279</c:v>
                </c:pt>
                <c:pt idx="7">
                  <c:v>41.341440717178536</c:v>
                </c:pt>
                <c:pt idx="8">
                  <c:v>37.62617066021383</c:v>
                </c:pt>
                <c:pt idx="9">
                  <c:v>33.048111388810945</c:v>
                </c:pt>
                <c:pt idx="10">
                  <c:v>31.477540141645591</c:v>
                </c:pt>
              </c:numCache>
            </c:numRef>
          </c:xVal>
          <c:yVal>
            <c:numRef>
              <c:f>Sheet1!$B$2:$B$12</c:f>
              <c:numCache>
                <c:formatCode>General</c:formatCode>
                <c:ptCount val="11"/>
                <c:pt idx="0">
                  <c:v>2.4786795684263123</c:v>
                </c:pt>
                <c:pt idx="1">
                  <c:v>1.5250411656269405</c:v>
                </c:pt>
                <c:pt idx="2">
                  <c:v>1.4769525422343872</c:v>
                </c:pt>
                <c:pt idx="3">
                  <c:v>0.83880555400059853</c:v>
                </c:pt>
                <c:pt idx="4">
                  <c:v>0.60512423915686597</c:v>
                </c:pt>
                <c:pt idx="5">
                  <c:v>0.42271518782743173</c:v>
                </c:pt>
                <c:pt idx="6">
                  <c:v>0.29658037784248298</c:v>
                </c:pt>
                <c:pt idx="7">
                  <c:v>0.20922168692821183</c:v>
                </c:pt>
                <c:pt idx="8">
                  <c:v>0.14602027115398711</c:v>
                </c:pt>
                <c:pt idx="9">
                  <c:v>5.5097915104573202E-2</c:v>
                </c:pt>
                <c:pt idx="10">
                  <c:v>2.6611039543501494E-3</c:v>
                </c:pt>
              </c:numCache>
            </c:numRef>
          </c:yVal>
          <c:smooth val="0"/>
          <c:extLst>
            <c:ext xmlns:c16="http://schemas.microsoft.com/office/drawing/2014/chart" uri="{C3380CC4-5D6E-409C-BE32-E72D297353CC}">
              <c16:uniqueId val="{00000001-F274-4814-83CD-00AC7BEBFE79}"/>
            </c:ext>
          </c:extLst>
        </c:ser>
        <c:dLbls>
          <c:showLegendKey val="0"/>
          <c:showVal val="0"/>
          <c:showCatName val="0"/>
          <c:showSerName val="0"/>
          <c:showPercent val="0"/>
          <c:showBubbleSize val="0"/>
        </c:dLbls>
        <c:axId val="1605919904"/>
        <c:axId val="1605920320"/>
      </c:scatterChart>
      <c:valAx>
        <c:axId val="1605919904"/>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n-US" dirty="0"/>
                  <a:t>ILS (</a:t>
                </a:r>
                <a:r>
                  <a:rPr lang="ru-RU" dirty="0"/>
                  <a:t>анализатор)</a:t>
                </a:r>
                <a:endParaRPr lang="en-US" dirty="0"/>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1605920320"/>
        <c:crosses val="autoZero"/>
        <c:crossBetween val="midCat"/>
      </c:valAx>
      <c:valAx>
        <c:axId val="160592032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ru-RU" dirty="0"/>
                  <a:t>ИЯС (микроскопия)</a:t>
                </a:r>
                <a:endParaRPr lang="en-US" dirty="0"/>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605919904"/>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p:cNvSpPr>
            <a:spLocks noGrp="1"/>
          </p:cNvSpPr>
          <p:nvPr>
            <p:ph type="sldNum" sz="quarter" idx="3"/>
          </p:nvPr>
        </p:nvSpPr>
        <p:spPr bwMode="gray">
          <a:xfrm>
            <a:off x="3667125" y="8748713"/>
            <a:ext cx="2971800" cy="153987"/>
          </a:xfrm>
          <a:prstGeom prst="rect">
            <a:avLst/>
          </a:prstGeom>
        </p:spPr>
        <p:txBody>
          <a:bodyPr vert="horz" lIns="0" tIns="0" rIns="0" bIns="0" rtlCol="0" anchor="b">
            <a:spAutoFit/>
          </a:bodyPr>
          <a:lstStyle>
            <a:lvl1pPr algn="r" fontAlgn="auto">
              <a:spcBef>
                <a:spcPts val="0"/>
              </a:spcBef>
              <a:spcAft>
                <a:spcPts val="0"/>
              </a:spcAft>
              <a:defRPr sz="1000">
                <a:latin typeface="+mj-lt"/>
                <a:cs typeface="+mn-cs"/>
              </a:defRPr>
            </a:lvl1pPr>
          </a:lstStyle>
          <a:p>
            <a:pPr>
              <a:defRPr/>
            </a:pPr>
            <a:fld id="{BEED3E06-0836-4C86-8DFA-229861BDAE5D}" type="slidenum">
              <a:rPr lang="en-GB"/>
              <a:pPr>
                <a:defRPr/>
              </a:pPr>
              <a:t>‹#›</a:t>
            </a:fld>
            <a:endParaRPr lang="en-GB" dirty="0"/>
          </a:p>
        </p:txBody>
      </p:sp>
      <p:pic>
        <p:nvPicPr>
          <p:cNvPr id="129027" name="Picture 2" descr="\\SCREENMAKSERVER\Daten\Kunden\Sysmex\Behrens Report Juli\Logo Sysme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5629275" y="268288"/>
            <a:ext cx="10096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3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panose="020B0604020202020204" pitchFamily="34" charset="0"/>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panose="020B0604020202020204" pitchFamily="34" charset="0"/>
                <a:cs typeface="+mn-cs"/>
              </a:defRPr>
            </a:lvl1pPr>
          </a:lstStyle>
          <a:p>
            <a:pPr>
              <a:defRPr/>
            </a:pPr>
            <a:fld id="{D643D710-E44C-499D-90A9-2B69EB402A00}" type="datetimeFigureOut">
              <a:rPr lang="de-DE"/>
              <a:pPr>
                <a:defRPr/>
              </a:pPr>
              <a:t>28.09.2022</a:t>
            </a:fld>
            <a:endParaRPr 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panose="020B0604020202020204" pitchFamily="34" charset="0"/>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panose="020B0604020202020204" pitchFamily="34" charset="0"/>
                <a:cs typeface="+mn-cs"/>
              </a:defRPr>
            </a:lvl1pPr>
          </a:lstStyle>
          <a:p>
            <a:pPr>
              <a:defRPr/>
            </a:pPr>
            <a:fld id="{B9B1012C-49C8-4A74-BD9E-6257AE6C517D}" type="slidenum">
              <a:rPr lang="de-DE"/>
              <a:pPr>
                <a:defRPr/>
              </a:pPr>
              <a:t>‹#›</a:t>
            </a:fld>
            <a:endParaRPr lang="de-DE" dirty="0"/>
          </a:p>
        </p:txBody>
      </p:sp>
    </p:spTree>
    <p:extLst>
      <p:ext uri="{BB962C8B-B14F-4D97-AF65-F5344CB8AC3E}">
        <p14:creationId xmlns:p14="http://schemas.microsoft.com/office/powerpoint/2010/main" val="3074369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36E88E8D-1F03-40EE-AADB-C234827C22A4}" type="slidenum">
              <a:rPr lang="de-DE" smtClean="0"/>
              <a:pPr/>
              <a:t>1</a:t>
            </a:fld>
            <a:endParaRPr lang="de-DE" dirty="0"/>
          </a:p>
        </p:txBody>
      </p:sp>
    </p:spTree>
    <p:extLst>
      <p:ext uri="{BB962C8B-B14F-4D97-AF65-F5344CB8AC3E}">
        <p14:creationId xmlns:p14="http://schemas.microsoft.com/office/powerpoint/2010/main" val="94281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88E8D-1F03-40EE-AADB-C234827C22A4}" type="slidenum">
              <a:rPr lang="de-DE" smtClean="0"/>
              <a:pPr/>
              <a:t>23</a:t>
            </a:fld>
            <a:endParaRPr lang="de-DE"/>
          </a:p>
        </p:txBody>
      </p:sp>
    </p:spTree>
    <p:extLst>
      <p:ext uri="{BB962C8B-B14F-4D97-AF65-F5344CB8AC3E}">
        <p14:creationId xmlns:p14="http://schemas.microsoft.com/office/powerpoint/2010/main" val="3644087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88E8D-1F03-40EE-AADB-C234827C22A4}" type="slidenum">
              <a:rPr lang="de-DE" smtClean="0"/>
              <a:pPr/>
              <a:t>26</a:t>
            </a:fld>
            <a:endParaRPr lang="de-DE"/>
          </a:p>
        </p:txBody>
      </p:sp>
    </p:spTree>
    <p:extLst>
      <p:ext uri="{BB962C8B-B14F-4D97-AF65-F5344CB8AC3E}">
        <p14:creationId xmlns:p14="http://schemas.microsoft.com/office/powerpoint/2010/main" val="2970431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88E8D-1F03-40EE-AADB-C234827C22A4}" type="slidenum">
              <a:rPr lang="de-DE" smtClean="0"/>
              <a:pPr/>
              <a:t>27</a:t>
            </a:fld>
            <a:endParaRPr lang="de-DE"/>
          </a:p>
        </p:txBody>
      </p:sp>
    </p:spTree>
    <p:extLst>
      <p:ext uri="{BB962C8B-B14F-4D97-AF65-F5344CB8AC3E}">
        <p14:creationId xmlns:p14="http://schemas.microsoft.com/office/powerpoint/2010/main" val="3108260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88E8D-1F03-40EE-AADB-C234827C22A4}" type="slidenum">
              <a:rPr lang="de-DE" smtClean="0"/>
              <a:pPr/>
              <a:t>28</a:t>
            </a:fld>
            <a:endParaRPr lang="de-DE"/>
          </a:p>
        </p:txBody>
      </p:sp>
    </p:spTree>
    <p:extLst>
      <p:ext uri="{BB962C8B-B14F-4D97-AF65-F5344CB8AC3E}">
        <p14:creationId xmlns:p14="http://schemas.microsoft.com/office/powerpoint/2010/main" val="1773571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a:extLst>
              <a:ext uri="{FF2B5EF4-FFF2-40B4-BE49-F238E27FC236}">
                <a16:creationId xmlns:a16="http://schemas.microsoft.com/office/drawing/2014/main" id="{C3045FD7-DE1B-4B5F-ACA2-9BAAF2D15F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izenplatzhalter 2">
            <a:extLst>
              <a:ext uri="{FF2B5EF4-FFF2-40B4-BE49-F238E27FC236}">
                <a16:creationId xmlns:a16="http://schemas.microsoft.com/office/drawing/2014/main" id="{50D16B03-DC89-4513-91CB-D2B7664778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liennummernplatzhalter 3">
            <a:extLst>
              <a:ext uri="{FF2B5EF4-FFF2-40B4-BE49-F238E27FC236}">
                <a16:creationId xmlns:a16="http://schemas.microsoft.com/office/drawing/2014/main" id="{6C4646FD-2039-4F27-94E9-AA482DC47E11}"/>
              </a:ext>
            </a:extLst>
          </p:cNvPr>
          <p:cNvSpPr>
            <a:spLocks noGrp="1"/>
          </p:cNvSpPr>
          <p:nvPr>
            <p:ph type="sldNum" sz="quarter" idx="5"/>
          </p:nvPr>
        </p:nvSpPr>
        <p:spPr/>
        <p:txBody>
          <a:bodyPr/>
          <a:lstStyle/>
          <a:p>
            <a:pPr>
              <a:defRPr/>
            </a:pPr>
            <a:fld id="{73905AC9-EBAC-4380-8C84-D3D8EC213CDB}" type="slidenum">
              <a:rPr lang="de-DE" smtClean="0"/>
              <a:pPr>
                <a:defRPr/>
              </a:pPr>
              <a:t>30</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88E8D-1F03-40EE-AADB-C234827C22A4}" type="slidenum">
              <a:rPr lang="de-DE" smtClean="0"/>
              <a:pPr/>
              <a:t>32</a:t>
            </a:fld>
            <a:endParaRPr lang="de-DE"/>
          </a:p>
        </p:txBody>
      </p:sp>
    </p:spTree>
    <p:extLst>
      <p:ext uri="{BB962C8B-B14F-4D97-AF65-F5344CB8AC3E}">
        <p14:creationId xmlns:p14="http://schemas.microsoft.com/office/powerpoint/2010/main" val="3905547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36E88E8D-1F03-40EE-AADB-C234827C22A4}" type="slidenum">
              <a:rPr lang="de-DE" smtClean="0"/>
              <a:pPr/>
              <a:t>33</a:t>
            </a:fld>
            <a:endParaRPr lang="de-DE" dirty="0"/>
          </a:p>
        </p:txBody>
      </p:sp>
    </p:spTree>
    <p:extLst>
      <p:ext uri="{BB962C8B-B14F-4D97-AF65-F5344CB8AC3E}">
        <p14:creationId xmlns:p14="http://schemas.microsoft.com/office/powerpoint/2010/main" val="9428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A6539AE-C50E-4907-BEE6-51FCFB79C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CBD81EBC-6E77-4B40-BA8A-F36B90982A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When the white blood cells are analysed with fluorescence flow cytometry there are three signals detected:  forward scattered light signal reflecting cell size, side scattered light signal reflecting internal complexity, side fluorescence signal reflecting metabolic activity of the cell</a:t>
            </a:r>
          </a:p>
          <a:p>
            <a:r>
              <a:rPr lang="de-DE" altLang="en-US"/>
              <a:t>Especially the fluorescence signal indicates the functionality of the cells.</a:t>
            </a:r>
            <a:endParaRPr lang="en-GB" altLang="en-US"/>
          </a:p>
        </p:txBody>
      </p:sp>
      <p:sp>
        <p:nvSpPr>
          <p:cNvPr id="4" name="Slide Number Placeholder 3">
            <a:extLst>
              <a:ext uri="{FF2B5EF4-FFF2-40B4-BE49-F238E27FC236}">
                <a16:creationId xmlns:a16="http://schemas.microsoft.com/office/drawing/2014/main" id="{247C0FEA-FDB2-4329-993B-11E956EAFB31}"/>
              </a:ext>
            </a:extLst>
          </p:cNvPr>
          <p:cNvSpPr>
            <a:spLocks noGrp="1"/>
          </p:cNvSpPr>
          <p:nvPr>
            <p:ph type="sldNum" sz="quarter" idx="5"/>
          </p:nvPr>
        </p:nvSpPr>
        <p:spPr/>
        <p:txBody>
          <a:bodyPr/>
          <a:lstStyle/>
          <a:p>
            <a:pPr>
              <a:defRPr/>
            </a:pPr>
            <a:fld id="{09C53C25-9922-46B9-9FD4-76227A01940E}" type="slidenum">
              <a:rPr lang="de-DE" smtClean="0">
                <a:solidFill>
                  <a:prstClr val="black"/>
                </a:solidFill>
              </a:rPr>
              <a:pPr>
                <a:defRPr/>
              </a:pPr>
              <a:t>10</a:t>
            </a:fld>
            <a:endParaRPr lang="de-DE">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303C46EB-FE79-429C-9E7E-D71024213A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466D2D1E-5027-4AAB-914A-F49807F8AC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Lipid rafts are micro domains in the cell membrane that are </a:t>
            </a:r>
            <a:r>
              <a:rPr lang="de-DE" altLang="en-US"/>
              <a:t>rich in cholesterol and contain glycolipids</a:t>
            </a:r>
            <a:r>
              <a:rPr lang="en-US" altLang="en-US"/>
              <a:t> The example on the left shows T-lymphocytes that have high numbers of such rafts; upon activation these are translocated from intracellular vesicles to the cell membrane thereby changing the lipid composition of these cell membranes. Since the fluorescence signal depends on the degree of permeabilization of the cell membrane, it also depends on the lipid composition and therefore on the function of the cell. Of course, the fluorescence also depends on the contents of the cells that can be fluorescently labeled: the nucleic acids (DNA and RNA).</a:t>
            </a:r>
          </a:p>
          <a:p>
            <a:pPr eaLnBrk="1" hangingPunct="1">
              <a:spcBef>
                <a:spcPct val="0"/>
              </a:spcBef>
            </a:pPr>
            <a:endParaRPr lang="en-US" altLang="en-US"/>
          </a:p>
        </p:txBody>
      </p:sp>
      <p:sp>
        <p:nvSpPr>
          <p:cNvPr id="4" name="Slide Number Placeholder 3">
            <a:extLst>
              <a:ext uri="{FF2B5EF4-FFF2-40B4-BE49-F238E27FC236}">
                <a16:creationId xmlns:a16="http://schemas.microsoft.com/office/drawing/2014/main" id="{5F486EF3-C3E3-447B-B6D1-794390950AE6}"/>
              </a:ext>
            </a:extLst>
          </p:cNvPr>
          <p:cNvSpPr>
            <a:spLocks noGrp="1"/>
          </p:cNvSpPr>
          <p:nvPr>
            <p:ph type="sldNum" sz="quarter" idx="5"/>
          </p:nvPr>
        </p:nvSpPr>
        <p:spPr/>
        <p:txBody>
          <a:bodyPr/>
          <a:lstStyle/>
          <a:p>
            <a:pPr>
              <a:defRPr/>
            </a:pPr>
            <a:fld id="{0952537D-0B65-4508-8D30-E908C8BC05E6}" type="slidenum">
              <a:rPr lang="de-DE" smtClean="0">
                <a:solidFill>
                  <a:prstClr val="black"/>
                </a:solidFill>
              </a:rPr>
              <a:pPr>
                <a:defRPr/>
              </a:pPr>
              <a:t>11</a:t>
            </a:fld>
            <a:endParaRPr lang="de-DE">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88E8D-1F03-40EE-AADB-C234827C22A4}" type="slidenum">
              <a:rPr lang="de-DE" smtClean="0"/>
              <a:pPr/>
              <a:t>12</a:t>
            </a:fld>
            <a:endParaRPr lang="de-DE"/>
          </a:p>
        </p:txBody>
      </p:sp>
    </p:spTree>
    <p:extLst>
      <p:ext uri="{BB962C8B-B14F-4D97-AF65-F5344CB8AC3E}">
        <p14:creationId xmlns:p14="http://schemas.microsoft.com/office/powerpoint/2010/main" val="789344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88E8D-1F03-40EE-AADB-C234827C22A4}" type="slidenum">
              <a:rPr lang="de-DE" smtClean="0"/>
              <a:pPr/>
              <a:t>13</a:t>
            </a:fld>
            <a:endParaRPr lang="de-DE"/>
          </a:p>
        </p:txBody>
      </p:sp>
    </p:spTree>
    <p:extLst>
      <p:ext uri="{BB962C8B-B14F-4D97-AF65-F5344CB8AC3E}">
        <p14:creationId xmlns:p14="http://schemas.microsoft.com/office/powerpoint/2010/main" val="3610893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ru-RU" baseline="0" dirty="0"/>
              <a:t>Итак, недостатки и измерения в предыдущих двух каналах были учтены и был создан новый канал – </a:t>
            </a:r>
            <a:r>
              <a:rPr lang="en-US" baseline="0" dirty="0"/>
              <a:t>PLT-F</a:t>
            </a:r>
            <a:r>
              <a:rPr lang="ru-RU" baseline="0" dirty="0"/>
              <a:t>. Рассказать про </a:t>
            </a:r>
            <a:r>
              <a:rPr lang="ru-RU" baseline="0" dirty="0" err="1"/>
              <a:t>скаттерограмму</a:t>
            </a:r>
            <a:r>
              <a:rPr lang="ru-RU" baseline="0" dirty="0"/>
              <a:t>. </a:t>
            </a:r>
            <a:endParaRPr lang="en-GB" dirty="0"/>
          </a:p>
        </p:txBody>
      </p:sp>
      <p:sp>
        <p:nvSpPr>
          <p:cNvPr id="4" name="Slide Number Placeholder 3"/>
          <p:cNvSpPr>
            <a:spLocks noGrp="1"/>
          </p:cNvSpPr>
          <p:nvPr>
            <p:ph type="sldNum" sz="quarter" idx="10"/>
          </p:nvPr>
        </p:nvSpPr>
        <p:spPr/>
        <p:txBody>
          <a:bodyPr/>
          <a:lstStyle/>
          <a:p>
            <a:pPr>
              <a:defRPr/>
            </a:pPr>
            <a:fld id="{A0AE81CC-8840-4F3E-BDC4-02A937ABB74C}" type="slidenum">
              <a:rPr lang="de-DE" smtClean="0"/>
              <a:pPr>
                <a:defRPr/>
              </a:pPr>
              <a:t>14</a:t>
            </a:fld>
            <a:endParaRPr lang="de-DE"/>
          </a:p>
        </p:txBody>
      </p:sp>
      <p:sp>
        <p:nvSpPr>
          <p:cNvPr id="5" name="Date Placeholder 4"/>
          <p:cNvSpPr>
            <a:spLocks noGrp="1"/>
          </p:cNvSpPr>
          <p:nvPr>
            <p:ph type="dt" idx="11"/>
          </p:nvPr>
        </p:nvSpPr>
        <p:spPr/>
        <p:txBody>
          <a:bodyPr/>
          <a:lstStyle/>
          <a:p>
            <a:r>
              <a:rPr lang="de-DE"/>
              <a:t>01/12/2016</a:t>
            </a:r>
          </a:p>
        </p:txBody>
      </p:sp>
    </p:spTree>
    <p:extLst>
      <p:ext uri="{BB962C8B-B14F-4D97-AF65-F5344CB8AC3E}">
        <p14:creationId xmlns:p14="http://schemas.microsoft.com/office/powerpoint/2010/main" val="2453924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88E8D-1F03-40EE-AADB-C234827C22A4}" type="slidenum">
              <a:rPr lang="de-DE" smtClean="0"/>
              <a:pPr/>
              <a:t>19</a:t>
            </a:fld>
            <a:endParaRPr lang="de-DE"/>
          </a:p>
        </p:txBody>
      </p:sp>
    </p:spTree>
    <p:extLst>
      <p:ext uri="{BB962C8B-B14F-4D97-AF65-F5344CB8AC3E}">
        <p14:creationId xmlns:p14="http://schemas.microsoft.com/office/powerpoint/2010/main" val="457373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88E8D-1F03-40EE-AADB-C234827C22A4}" type="slidenum">
              <a:rPr lang="de-DE" smtClean="0"/>
              <a:pPr/>
              <a:t>20</a:t>
            </a:fld>
            <a:endParaRPr lang="de-DE"/>
          </a:p>
        </p:txBody>
      </p:sp>
    </p:spTree>
    <p:extLst>
      <p:ext uri="{BB962C8B-B14F-4D97-AF65-F5344CB8AC3E}">
        <p14:creationId xmlns:p14="http://schemas.microsoft.com/office/powerpoint/2010/main" val="2510914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88E8D-1F03-40EE-AADB-C234827C22A4}" type="slidenum">
              <a:rPr lang="de-DE" smtClean="0"/>
              <a:pPr/>
              <a:t>21</a:t>
            </a:fld>
            <a:endParaRPr lang="de-DE"/>
          </a:p>
        </p:txBody>
      </p:sp>
    </p:spTree>
    <p:extLst>
      <p:ext uri="{BB962C8B-B14F-4D97-AF65-F5344CB8AC3E}">
        <p14:creationId xmlns:p14="http://schemas.microsoft.com/office/powerpoint/2010/main" val="352533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4.png"/><Relationship Id="rId2" Type="http://schemas.openxmlformats.org/officeDocument/2006/relationships/tags" Target="../tags/tag27.xml"/><Relationship Id="rId1" Type="http://schemas.openxmlformats.org/officeDocument/2006/relationships/vmlDrawing" Target="../drawings/vmlDrawing11.vml"/><Relationship Id="rId6" Type="http://schemas.openxmlformats.org/officeDocument/2006/relationships/image" Target="../media/image3.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4.png"/><Relationship Id="rId2" Type="http://schemas.openxmlformats.org/officeDocument/2006/relationships/tags" Target="../tags/tag29.xml"/><Relationship Id="rId1" Type="http://schemas.openxmlformats.org/officeDocument/2006/relationships/vmlDrawing" Target="../drawings/vmlDrawing12.vml"/><Relationship Id="rId6" Type="http://schemas.openxmlformats.org/officeDocument/2006/relationships/image" Target="../media/image3.emf"/><Relationship Id="rId5" Type="http://schemas.openxmlformats.org/officeDocument/2006/relationships/oleObject" Target="../embeddings/oleObject15.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4.png"/><Relationship Id="rId2" Type="http://schemas.openxmlformats.org/officeDocument/2006/relationships/tags" Target="../tags/tag31.xml"/><Relationship Id="rId1" Type="http://schemas.openxmlformats.org/officeDocument/2006/relationships/vmlDrawing" Target="../drawings/vmlDrawing13.vml"/><Relationship Id="rId6" Type="http://schemas.openxmlformats.org/officeDocument/2006/relationships/image" Target="../media/image3.emf"/><Relationship Id="rId5" Type="http://schemas.openxmlformats.org/officeDocument/2006/relationships/oleObject" Target="../embeddings/oleObject16.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vmlDrawing" Target="../drawings/vmlDrawing14.vml"/><Relationship Id="rId6" Type="http://schemas.openxmlformats.org/officeDocument/2006/relationships/image" Target="../media/image5.emf"/><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vmlDrawing" Target="../drawings/vmlDrawing15.v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vmlDrawing" Target="../drawings/vmlDrawing16.vml"/><Relationship Id="rId6" Type="http://schemas.openxmlformats.org/officeDocument/2006/relationships/image" Target="../media/image3.emf"/><Relationship Id="rId5" Type="http://schemas.openxmlformats.org/officeDocument/2006/relationships/oleObject" Target="../embeddings/oleObject19.bin"/><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vmlDrawing" Target="../drawings/vmlDrawing1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2.png"/><Relationship Id="rId2" Type="http://schemas.openxmlformats.org/officeDocument/2006/relationships/tags" Target="../tags/tag38.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4.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3.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4.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4.pn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3.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4.pn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3.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5.xml"/><Relationship Id="rId7" Type="http://schemas.openxmlformats.org/officeDocument/2006/relationships/oleObject" Target="../embeddings/oleObject7.bin"/><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slideMaster" Target="../slideMasters/slideMaster1.xml"/><Relationship Id="rId11" Type="http://schemas.openxmlformats.org/officeDocument/2006/relationships/image" Target="../media/image3.emf"/><Relationship Id="rId5" Type="http://schemas.openxmlformats.org/officeDocument/2006/relationships/tags" Target="../tags/tag17.xml"/><Relationship Id="rId10" Type="http://schemas.openxmlformats.org/officeDocument/2006/relationships/oleObject" Target="../embeddings/oleObject8.bin"/><Relationship Id="rId4" Type="http://schemas.openxmlformats.org/officeDocument/2006/relationships/tags" Target="../tags/tag16.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9.xml"/><Relationship Id="rId7" Type="http://schemas.openxmlformats.org/officeDocument/2006/relationships/oleObject" Target="../embeddings/oleObject9.bin"/><Relationship Id="rId2" Type="http://schemas.openxmlformats.org/officeDocument/2006/relationships/tags" Target="../tags/tag18.xml"/><Relationship Id="rId1" Type="http://schemas.openxmlformats.org/officeDocument/2006/relationships/vmlDrawing" Target="../drawings/vmlDrawing8.vml"/><Relationship Id="rId6" Type="http://schemas.openxmlformats.org/officeDocument/2006/relationships/slideMaster" Target="../slideMasters/slideMaster1.xml"/><Relationship Id="rId11" Type="http://schemas.openxmlformats.org/officeDocument/2006/relationships/image" Target="../media/image3.emf"/><Relationship Id="rId5" Type="http://schemas.openxmlformats.org/officeDocument/2006/relationships/tags" Target="../tags/tag21.xml"/><Relationship Id="rId10" Type="http://schemas.openxmlformats.org/officeDocument/2006/relationships/oleObject" Target="../embeddings/oleObject10.bin"/><Relationship Id="rId4" Type="http://schemas.openxmlformats.org/officeDocument/2006/relationships/tags" Target="../tags/tag20.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23.xml"/><Relationship Id="rId7" Type="http://schemas.openxmlformats.org/officeDocument/2006/relationships/oleObject" Target="../embeddings/oleObject11.bin"/><Relationship Id="rId2" Type="http://schemas.openxmlformats.org/officeDocument/2006/relationships/tags" Target="../tags/tag22.xml"/><Relationship Id="rId1" Type="http://schemas.openxmlformats.org/officeDocument/2006/relationships/vmlDrawing" Target="../drawings/vmlDrawing9.vml"/><Relationship Id="rId6" Type="http://schemas.openxmlformats.org/officeDocument/2006/relationships/slideMaster" Target="../slideMasters/slideMaster1.xml"/><Relationship Id="rId11" Type="http://schemas.openxmlformats.org/officeDocument/2006/relationships/image" Target="../media/image3.emf"/><Relationship Id="rId5" Type="http://schemas.openxmlformats.org/officeDocument/2006/relationships/tags" Target="../tags/tag25.xml"/><Relationship Id="rId10" Type="http://schemas.openxmlformats.org/officeDocument/2006/relationships/oleObject" Target="../embeddings/oleObject12.bin"/><Relationship Id="rId4" Type="http://schemas.openxmlformats.org/officeDocument/2006/relationships/tags" Target="../tags/tag24.xml"/><Relationship Id="rId9"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3.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10" name="Objekt 5" hidden="1"/>
          <p:cNvGraphicFramePr>
            <a:graphicFrameLocks noChangeAspect="1"/>
          </p:cNvGraphicFramePr>
          <p:nvPr userDrawn="1">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2064"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hteck 4" hidden="1"/>
          <p:cNvSpPr/>
          <p:nvPr userDrawn="1">
            <p:custDataLst>
              <p:tags r:id="rId3"/>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US" sz="2800" dirty="0">
              <a:solidFill>
                <a:schemeClr val="tx1"/>
              </a:solidFill>
              <a:ea typeface="+mj-ea"/>
              <a:cs typeface="+mj-cs"/>
              <a:sym typeface="Arial" panose="020B0604020202020204" pitchFamily="34" charset="0"/>
            </a:endParaRPr>
          </a:p>
        </p:txBody>
      </p:sp>
      <p:pic>
        <p:nvPicPr>
          <p:cNvPr id="12" name="Grafik 37"/>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pieren 41"/>
          <p:cNvGrpSpPr>
            <a:grpSpLocks/>
          </p:cNvGrpSpPr>
          <p:nvPr userDrawn="1"/>
        </p:nvGrpSpPr>
        <p:grpSpPr bwMode="auto">
          <a:xfrm>
            <a:off x="-276225" y="-242888"/>
            <a:ext cx="12709525" cy="7343776"/>
            <a:chOff x="-207531" y="-243408"/>
            <a:chExt cx="9532060" cy="7344816"/>
          </a:xfrm>
        </p:grpSpPr>
        <p:cxnSp>
          <p:nvCxnSpPr>
            <p:cNvPr id="14" name="Gerader Verbinder 42"/>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43"/>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44"/>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45"/>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46"/>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47"/>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Gerader Verbinder 48"/>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Gerader Verbinder 49"/>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Gerader Verbinder 50"/>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Gerader Verbinder 51"/>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Gerader Verbinder 52"/>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Gerader Verbinder 53"/>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9" name="Bildplatzhalter 13"/>
          <p:cNvSpPr>
            <a:spLocks noGrp="1"/>
          </p:cNvSpPr>
          <p:nvPr>
            <p:ph type="pic" sz="quarter" idx="12"/>
          </p:nvPr>
        </p:nvSpPr>
        <p:spPr bwMode="gray">
          <a:xfrm>
            <a:off x="334962" y="1197320"/>
            <a:ext cx="11857037" cy="5112000"/>
          </a:xfrm>
          <a:prstGeom prst="rect">
            <a:avLst/>
          </a:prstGeom>
          <a:solidFill>
            <a:schemeClr val="accent3"/>
          </a:solidFill>
        </p:spPr>
        <p:txBody>
          <a:bodyPr lIns="72000" tIns="36000" rIns="72000" bIns="36000" rtlCol="0">
            <a:noAutofit/>
          </a:bodyPr>
          <a:lstStyle>
            <a:lvl1pPr marL="0" indent="0" algn="l">
              <a:buNone/>
              <a:defRPr sz="1400"/>
            </a:lvl1pPr>
          </a:lstStyle>
          <a:p>
            <a:pPr lvl="0"/>
            <a:r>
              <a:rPr lang="en-US" noProof="0"/>
              <a:t>Click icon to add picture</a:t>
            </a:r>
            <a:endParaRPr lang="en-GB" noProof="0"/>
          </a:p>
        </p:txBody>
      </p:sp>
      <p:sp>
        <p:nvSpPr>
          <p:cNvPr id="16" name="Textplatzhalter 14"/>
          <p:cNvSpPr>
            <a:spLocks noGrp="1"/>
          </p:cNvSpPr>
          <p:nvPr>
            <p:ph type="body" sz="quarter" idx="11"/>
          </p:nvPr>
        </p:nvSpPr>
        <p:spPr bwMode="gray">
          <a:xfrm>
            <a:off x="326786" y="6417912"/>
            <a:ext cx="11529843" cy="215444"/>
          </a:xfrm>
          <a:prstGeom prst="rect">
            <a:avLst/>
          </a:prstGeom>
        </p:spPr>
        <p:txBody>
          <a:bodyPr/>
          <a:lstStyle>
            <a:lvl1pPr marL="0" indent="0" algn="l">
              <a:spcBef>
                <a:spcPts val="0"/>
              </a:spcBef>
              <a:buNone/>
              <a:defRPr sz="1400" baseline="0">
                <a:solidFill>
                  <a:schemeClr val="accent1"/>
                </a:solidFill>
                <a:latin typeface="+mj-lt"/>
              </a:defRPr>
            </a:lvl1pPr>
          </a:lstStyle>
          <a:p>
            <a:pPr lvl="0"/>
            <a:r>
              <a:rPr lang="en-US" noProof="0"/>
              <a:t>Click to edit Master text styles</a:t>
            </a:r>
          </a:p>
        </p:txBody>
      </p:sp>
      <p:sp>
        <p:nvSpPr>
          <p:cNvPr id="7" name="Textplatzhalter 6"/>
          <p:cNvSpPr>
            <a:spLocks noGrp="1"/>
          </p:cNvSpPr>
          <p:nvPr>
            <p:ph type="body" sz="quarter" idx="13"/>
          </p:nvPr>
        </p:nvSpPr>
        <p:spPr>
          <a:xfrm>
            <a:off x="0" y="1952837"/>
            <a:ext cx="6984000" cy="2474913"/>
          </a:xfrm>
          <a:solidFill>
            <a:schemeClr val="accent2">
              <a:alpha val="90000"/>
            </a:schemeClr>
          </a:solidFill>
        </p:spPr>
        <p:txBody>
          <a:bodyPr rtlCol="0">
            <a:noAutofit/>
          </a:bodyPr>
          <a:lstStyle>
            <a:lvl1pPr marL="0" indent="0" algn="l">
              <a:defRPr lang="de-DE" sz="100" cap="none" dirty="0">
                <a:noFill/>
                <a:ea typeface="+mj-ea"/>
                <a:cs typeface="+mj-cs"/>
              </a:defRPr>
            </a:lvl1pPr>
          </a:lstStyle>
          <a:p>
            <a:pPr lvl="0"/>
            <a:r>
              <a:rPr lang="en-US" noProof="0"/>
              <a:t>Click to edit Master text styles</a:t>
            </a:r>
          </a:p>
        </p:txBody>
      </p:sp>
      <p:sp>
        <p:nvSpPr>
          <p:cNvPr id="3" name="Untertitel 2"/>
          <p:cNvSpPr>
            <a:spLocks noGrp="1"/>
          </p:cNvSpPr>
          <p:nvPr>
            <p:ph type="subTitle" idx="1"/>
          </p:nvPr>
        </p:nvSpPr>
        <p:spPr bwMode="gray">
          <a:xfrm>
            <a:off x="551731" y="3195227"/>
            <a:ext cx="5400000" cy="246221"/>
          </a:xfrm>
          <a:prstGeom prst="rect">
            <a:avLst/>
          </a:prstGeom>
        </p:spPr>
        <p:txBody>
          <a:bodyPr>
            <a:spAutoFit/>
          </a:bodyPr>
          <a:lstStyle>
            <a:lvl1pPr marL="0" indent="0" algn="l">
              <a:buNone/>
              <a:defRPr sz="1600" spc="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8" name="Titel 7"/>
          <p:cNvSpPr>
            <a:spLocks noGrp="1"/>
          </p:cNvSpPr>
          <p:nvPr>
            <p:ph type="title"/>
          </p:nvPr>
        </p:nvSpPr>
        <p:spPr>
          <a:xfrm>
            <a:off x="551731" y="2683891"/>
            <a:ext cx="6048000" cy="430887"/>
          </a:xfrm>
        </p:spPr>
        <p:txBody>
          <a:bodyPr/>
          <a:lstStyle>
            <a:lvl1pPr>
              <a:defRPr sz="2800" spc="0" baseline="0">
                <a:solidFill>
                  <a:schemeClr val="bg1"/>
                </a:solidFill>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180224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left">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11280"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hteck 2" hidden="1"/>
          <p:cNvSpPr/>
          <p:nvPr userDrawn="1">
            <p:custDataLst>
              <p:tags r:id="rId3"/>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2800" dirty="0">
              <a:solidFill>
                <a:schemeClr val="tx1"/>
              </a:solidFill>
              <a:latin typeface="Georgia" panose="02040502050405020303" pitchFamily="18" charset="0"/>
              <a:ea typeface="+mj-ea"/>
              <a:cs typeface="+mj-cs"/>
              <a:sym typeface="Georgia" panose="02040502050405020303" pitchFamily="18" charset="0"/>
            </a:endParaRPr>
          </a:p>
        </p:txBody>
      </p:sp>
      <p:sp>
        <p:nvSpPr>
          <p:cNvPr id="6" name="Freeform 5"/>
          <p:cNvSpPr>
            <a:spLocks noChangeAspect="1"/>
          </p:cNvSpPr>
          <p:nvPr userDrawn="1"/>
        </p:nvSpPr>
        <p:spPr bwMode="gray">
          <a:xfrm flipH="1">
            <a:off x="6432550" y="1196975"/>
            <a:ext cx="5759450" cy="5111750"/>
          </a:xfrm>
          <a:prstGeom prst="rect">
            <a:avLst/>
          </a:prstGeom>
          <a:gradFill rotWithShape="1">
            <a:gsLst>
              <a:gs pos="0">
                <a:schemeClr val="accent1"/>
              </a:gs>
              <a:gs pos="100000">
                <a:schemeClr val="accent2"/>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221815"/>
              </a:solidFill>
            </a:endParaRPr>
          </a:p>
        </p:txBody>
      </p:sp>
      <p:sp>
        <p:nvSpPr>
          <p:cNvPr id="9" name="Rechteck 11"/>
          <p:cNvSpPr>
            <a:spLocks noChangeArrowheads="1"/>
          </p:cNvSpPr>
          <p:nvPr userDrawn="1"/>
        </p:nvSpPr>
        <p:spPr bwMode="gray">
          <a:xfrm>
            <a:off x="0" y="1952625"/>
            <a:ext cx="7727950" cy="2474913"/>
          </a:xfrm>
          <a:prstGeom prst="rect">
            <a:avLst/>
          </a:prstGeom>
          <a:solidFill>
            <a:schemeClr val="accent2">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800"/>
              </a:spcBef>
              <a:buClr>
                <a:schemeClr val="accent1"/>
              </a:buClr>
              <a:buFont typeface="Arial" pitchFamily="34" charset="0"/>
              <a:buNone/>
            </a:pPr>
            <a:endParaRPr lang="en-GB" sz="2000"/>
          </a:p>
        </p:txBody>
      </p:sp>
      <p:pic>
        <p:nvPicPr>
          <p:cNvPr id="10" name="Grafik 37"/>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ieren 38"/>
          <p:cNvGrpSpPr>
            <a:grpSpLocks/>
          </p:cNvGrpSpPr>
          <p:nvPr userDrawn="1"/>
        </p:nvGrpSpPr>
        <p:grpSpPr bwMode="auto">
          <a:xfrm>
            <a:off x="-276225" y="-242888"/>
            <a:ext cx="12709525" cy="7343776"/>
            <a:chOff x="-207531" y="-243408"/>
            <a:chExt cx="9532060" cy="7344816"/>
          </a:xfrm>
        </p:grpSpPr>
        <p:cxnSp>
          <p:nvCxnSpPr>
            <p:cNvPr id="12" name="Gerader Verbinder 39"/>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40"/>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Gerader Verbinder 41"/>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42"/>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Gerader Verbinder 43"/>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44"/>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45"/>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46"/>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47"/>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Gerader Verbinder 48"/>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Gerader Verbinder 49"/>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Gerader Verbinder 50"/>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Untertitel 2"/>
          <p:cNvSpPr>
            <a:spLocks noGrp="1"/>
          </p:cNvSpPr>
          <p:nvPr>
            <p:ph type="subTitle" idx="1"/>
          </p:nvPr>
        </p:nvSpPr>
        <p:spPr bwMode="gray">
          <a:xfrm>
            <a:off x="335360" y="2312876"/>
            <a:ext cx="6696000" cy="338554"/>
          </a:xfrm>
          <a:prstGeom prst="rect">
            <a:avLst/>
          </a:prstGeom>
        </p:spPr>
        <p:txBody>
          <a:bodyPr rIns="72000" anchor="b">
            <a:spAutoFit/>
          </a:bodyPr>
          <a:lstStyle>
            <a:lvl1pPr marL="0" indent="0" algn="l">
              <a:buNone/>
              <a:defRPr sz="2200">
                <a:solidFill>
                  <a:schemeClr val="bg1"/>
                </a:solidFill>
                <a:latin typeface="Georgia" panose="020405020504050203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7" name="Titel 6"/>
          <p:cNvSpPr>
            <a:spLocks noGrp="1"/>
          </p:cNvSpPr>
          <p:nvPr>
            <p:ph type="title"/>
          </p:nvPr>
        </p:nvSpPr>
        <p:spPr bwMode="gray">
          <a:xfrm>
            <a:off x="335362" y="2780929"/>
            <a:ext cx="6696000" cy="430887"/>
          </a:xfrm>
        </p:spPr>
        <p:txBody>
          <a:bodyPr rIns="72000" anchor="t"/>
          <a:lstStyle>
            <a:lvl1pPr>
              <a:defRPr sz="2800">
                <a:solidFill>
                  <a:schemeClr val="bg1"/>
                </a:solidFill>
                <a:latin typeface="Georgia" panose="02040502050405020303" pitchFamily="18"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141983088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right">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12304"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hteck 2" hidden="1"/>
          <p:cNvSpPr/>
          <p:nvPr userDrawn="1">
            <p:custDataLst>
              <p:tags r:id="rId3"/>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2800" dirty="0">
              <a:solidFill>
                <a:schemeClr val="tx1"/>
              </a:solidFill>
              <a:latin typeface="Georgia" panose="02040502050405020303" pitchFamily="18" charset="0"/>
              <a:ea typeface="+mj-ea"/>
              <a:cs typeface="+mj-cs"/>
              <a:sym typeface="Georgia" panose="02040502050405020303" pitchFamily="18" charset="0"/>
            </a:endParaRPr>
          </a:p>
        </p:txBody>
      </p:sp>
      <p:sp>
        <p:nvSpPr>
          <p:cNvPr id="6" name="Freeform 5"/>
          <p:cNvSpPr>
            <a:spLocks noChangeAspect="1"/>
          </p:cNvSpPr>
          <p:nvPr userDrawn="1"/>
        </p:nvSpPr>
        <p:spPr bwMode="gray">
          <a:xfrm>
            <a:off x="0" y="1196975"/>
            <a:ext cx="11857038" cy="5111750"/>
          </a:xfrm>
          <a:prstGeom prst="rect">
            <a:avLst/>
          </a:prstGeom>
          <a:gradFill rotWithShape="1">
            <a:gsLst>
              <a:gs pos="0">
                <a:schemeClr val="accent1"/>
              </a:gs>
              <a:gs pos="100000">
                <a:schemeClr val="accent2"/>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221815"/>
              </a:solidFill>
            </a:endParaRPr>
          </a:p>
        </p:txBody>
      </p:sp>
      <p:sp>
        <p:nvSpPr>
          <p:cNvPr id="9" name="Rechteck 11"/>
          <p:cNvSpPr>
            <a:spLocks noChangeArrowheads="1"/>
          </p:cNvSpPr>
          <p:nvPr userDrawn="1"/>
        </p:nvSpPr>
        <p:spPr bwMode="gray">
          <a:xfrm>
            <a:off x="4464050" y="1952625"/>
            <a:ext cx="7727950" cy="2474913"/>
          </a:xfrm>
          <a:prstGeom prst="rect">
            <a:avLst/>
          </a:prstGeom>
          <a:solidFill>
            <a:schemeClr val="accent2">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ts val="800"/>
              </a:spcBef>
              <a:buClr>
                <a:schemeClr val="accent1"/>
              </a:buClr>
              <a:buFont typeface="Arial" pitchFamily="34" charset="0"/>
              <a:buNone/>
            </a:pPr>
            <a:endParaRPr lang="en-GB" sz="2000"/>
          </a:p>
        </p:txBody>
      </p:sp>
      <p:pic>
        <p:nvPicPr>
          <p:cNvPr id="10" name="Grafik 37"/>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ieren 38"/>
          <p:cNvGrpSpPr>
            <a:grpSpLocks/>
          </p:cNvGrpSpPr>
          <p:nvPr userDrawn="1"/>
        </p:nvGrpSpPr>
        <p:grpSpPr bwMode="auto">
          <a:xfrm>
            <a:off x="-276225" y="-242888"/>
            <a:ext cx="12709525" cy="7343776"/>
            <a:chOff x="-207531" y="-243408"/>
            <a:chExt cx="9532060" cy="7344816"/>
          </a:xfrm>
        </p:grpSpPr>
        <p:cxnSp>
          <p:nvCxnSpPr>
            <p:cNvPr id="12" name="Gerader Verbinder 39"/>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40"/>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Gerader Verbinder 41"/>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42"/>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Gerader Verbinder 43"/>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44"/>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45"/>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46"/>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47"/>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Gerader Verbinder 48"/>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Gerader Verbinder 49"/>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Gerader Verbinder 50"/>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Untertitel 2"/>
          <p:cNvSpPr>
            <a:spLocks noGrp="1"/>
          </p:cNvSpPr>
          <p:nvPr>
            <p:ph type="subTitle" idx="1"/>
          </p:nvPr>
        </p:nvSpPr>
        <p:spPr bwMode="gray">
          <a:xfrm>
            <a:off x="5016623" y="2312876"/>
            <a:ext cx="6696000" cy="338554"/>
          </a:xfrm>
          <a:prstGeom prst="rect">
            <a:avLst/>
          </a:prstGeom>
        </p:spPr>
        <p:txBody>
          <a:bodyPr rIns="72000" anchor="b">
            <a:spAutoFit/>
          </a:bodyPr>
          <a:lstStyle>
            <a:lvl1pPr marL="0" indent="0" algn="l">
              <a:buNone/>
              <a:defRPr sz="2200">
                <a:solidFill>
                  <a:schemeClr val="bg1"/>
                </a:solidFill>
                <a:latin typeface="Georgia" panose="020405020504050203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7" name="Titel 6"/>
          <p:cNvSpPr>
            <a:spLocks noGrp="1"/>
          </p:cNvSpPr>
          <p:nvPr>
            <p:ph type="title"/>
          </p:nvPr>
        </p:nvSpPr>
        <p:spPr bwMode="gray">
          <a:xfrm>
            <a:off x="5016624" y="2780929"/>
            <a:ext cx="6696000" cy="430887"/>
          </a:xfrm>
        </p:spPr>
        <p:txBody>
          <a:bodyPr rIns="72000" anchor="t"/>
          <a:lstStyle>
            <a:lvl1pPr>
              <a:defRPr sz="2800">
                <a:solidFill>
                  <a:schemeClr val="bg1"/>
                </a:solidFill>
                <a:latin typeface="Georgia" panose="02040502050405020303" pitchFamily="18"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179481861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aphicFrame>
        <p:nvGraphicFramePr>
          <p:cNvPr id="3" name="Objekt 3" hidden="1"/>
          <p:cNvGraphicFramePr>
            <a:graphicFrameLocks noChangeAspect="1"/>
          </p:cNvGraphicFramePr>
          <p:nvPr userDrawn="1">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13328"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hteck 2" hidden="1"/>
          <p:cNvSpPr/>
          <p:nvPr userDrawn="1">
            <p:custDataLst>
              <p:tags r:id="rId3"/>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3600" dirty="0">
              <a:solidFill>
                <a:schemeClr val="tx1"/>
              </a:solidFill>
              <a:latin typeface="Georgia" panose="02040502050405020303" pitchFamily="18" charset="0"/>
              <a:ea typeface="+mj-ea"/>
              <a:cs typeface="+mj-cs"/>
              <a:sym typeface="Georgia" panose="02040502050405020303" pitchFamily="18" charset="0"/>
            </a:endParaRPr>
          </a:p>
        </p:txBody>
      </p:sp>
      <p:sp>
        <p:nvSpPr>
          <p:cNvPr id="5" name="Freeform 5"/>
          <p:cNvSpPr>
            <a:spLocks noChangeAspect="1"/>
          </p:cNvSpPr>
          <p:nvPr userDrawn="1"/>
        </p:nvSpPr>
        <p:spPr bwMode="gray">
          <a:xfrm>
            <a:off x="0" y="1196975"/>
            <a:ext cx="11723688" cy="5111750"/>
          </a:xfrm>
          <a:prstGeom prst="rect">
            <a:avLst/>
          </a:prstGeom>
          <a:gradFill rotWithShape="1">
            <a:gsLst>
              <a:gs pos="0">
                <a:schemeClr val="accent1"/>
              </a:gs>
              <a:gs pos="100000">
                <a:schemeClr val="accent2"/>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221815"/>
              </a:solidFill>
            </a:endParaRPr>
          </a:p>
        </p:txBody>
      </p:sp>
      <p:pic>
        <p:nvPicPr>
          <p:cNvPr id="6" name="Grafik 34"/>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ieren 35"/>
          <p:cNvGrpSpPr>
            <a:grpSpLocks/>
          </p:cNvGrpSpPr>
          <p:nvPr userDrawn="1"/>
        </p:nvGrpSpPr>
        <p:grpSpPr bwMode="auto">
          <a:xfrm>
            <a:off x="-276225" y="-242888"/>
            <a:ext cx="12709525" cy="7343776"/>
            <a:chOff x="-207531" y="-243408"/>
            <a:chExt cx="9532060" cy="7344816"/>
          </a:xfrm>
        </p:grpSpPr>
        <p:cxnSp>
          <p:nvCxnSpPr>
            <p:cNvPr id="8" name="Gerader Verbinder 36"/>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Gerader Verbinder 37"/>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Gerader Verbinder 38"/>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Gerader Verbinder 39"/>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Gerader Verbinder 40"/>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41"/>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Gerader Verbinder 42"/>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43"/>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Gerader Verbinder 44"/>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45"/>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46"/>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47"/>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title"/>
          </p:nvPr>
        </p:nvSpPr>
        <p:spPr bwMode="gray">
          <a:xfrm>
            <a:off x="4463819" y="1952837"/>
            <a:ext cx="7728181" cy="2474913"/>
          </a:xfrm>
          <a:solidFill>
            <a:schemeClr val="accent2">
              <a:alpha val="90000"/>
            </a:schemeClr>
          </a:solidFill>
        </p:spPr>
        <p:txBody>
          <a:bodyPr lIns="468000" tIns="360000" rIns="540000" bIns="72000" anchor="t">
            <a:noAutofit/>
          </a:bodyPr>
          <a:lstStyle>
            <a:lvl1pPr>
              <a:defRPr sz="3600" baseline="0">
                <a:solidFill>
                  <a:schemeClr val="bg1"/>
                </a:solidFill>
                <a:latin typeface="Georgia" panose="02040502050405020303" pitchFamily="18"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281229591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Corporate Message">
    <p:spTree>
      <p:nvGrpSpPr>
        <p:cNvPr id="1" name=""/>
        <p:cNvGrpSpPr/>
        <p:nvPr/>
      </p:nvGrpSpPr>
      <p:grpSpPr>
        <a:xfrm>
          <a:off x="0" y="0"/>
          <a:ext cx="0" cy="0"/>
          <a:chOff x="0" y="0"/>
          <a:chExt cx="0" cy="0"/>
        </a:xfrm>
      </p:grpSpPr>
      <p:graphicFrame>
        <p:nvGraphicFramePr>
          <p:cNvPr id="2" name="Objekt 2" hidden="1"/>
          <p:cNvGraphicFramePr>
            <a:graphicFrameLocks noChangeAspect="1"/>
          </p:cNvGraphicFramePr>
          <p:nvPr userDrawn="1">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14352" name="think-cell Folie" r:id="rId4" imgW="360" imgH="360" progId="TCLayout.ActiveDocument.1">
                  <p:embed/>
                </p:oleObj>
              </mc:Choice>
              <mc:Fallback>
                <p:oleObj name="think-cell Foli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uppieren 30"/>
          <p:cNvGrpSpPr>
            <a:grpSpLocks/>
          </p:cNvGrpSpPr>
          <p:nvPr userDrawn="1"/>
        </p:nvGrpSpPr>
        <p:grpSpPr bwMode="auto">
          <a:xfrm>
            <a:off x="-276225" y="-242888"/>
            <a:ext cx="12709525" cy="7343776"/>
            <a:chOff x="-207531" y="-243408"/>
            <a:chExt cx="9532060" cy="7344816"/>
          </a:xfrm>
        </p:grpSpPr>
        <p:cxnSp>
          <p:nvCxnSpPr>
            <p:cNvPr id="4" name="Gerader Verbinder 31"/>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 name="Gerader Verbinder 32"/>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Gerader Verbinder 33"/>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Gerader Verbinder 34"/>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Gerader Verbinder 35"/>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Gerader Verbinder 36"/>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Gerader Verbinder 37"/>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Gerader Verbinder 38"/>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Gerader Verbinder 39"/>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40"/>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Gerader Verbinder 41"/>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42"/>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6" name="Grafik 4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gray">
          <a:xfrm>
            <a:off x="2763838" y="3200400"/>
            <a:ext cx="66643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55478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Logo">
    <p:spTree>
      <p:nvGrpSpPr>
        <p:cNvPr id="1" name=""/>
        <p:cNvGrpSpPr/>
        <p:nvPr/>
      </p:nvGrpSpPr>
      <p:grpSpPr>
        <a:xfrm>
          <a:off x="0" y="0"/>
          <a:ext cx="0" cy="0"/>
          <a:chOff x="0" y="0"/>
          <a:chExt cx="0" cy="0"/>
        </a:xfrm>
      </p:grpSpPr>
      <p:graphicFrame>
        <p:nvGraphicFramePr>
          <p:cNvPr id="2" name="Objekt 2" hidden="1"/>
          <p:cNvGraphicFramePr>
            <a:graphicFrameLocks noChangeAspect="1"/>
          </p:cNvGraphicFramePr>
          <p:nvPr userDrawn="1">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15376" name="think-cell Folie" r:id="rId4" imgW="360" imgH="360" progId="TCLayout.ActiveDocument.1">
                  <p:embed/>
                </p:oleObj>
              </mc:Choice>
              <mc:Fallback>
                <p:oleObj name="think-cell Foli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Grafik 30"/>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gray">
          <a:xfrm>
            <a:off x="4295775" y="2605088"/>
            <a:ext cx="334486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pieren 31"/>
          <p:cNvGrpSpPr>
            <a:grpSpLocks/>
          </p:cNvGrpSpPr>
          <p:nvPr userDrawn="1"/>
        </p:nvGrpSpPr>
        <p:grpSpPr bwMode="auto">
          <a:xfrm>
            <a:off x="-276225" y="-242888"/>
            <a:ext cx="12709525" cy="7343776"/>
            <a:chOff x="-207531" y="-243408"/>
            <a:chExt cx="9532060" cy="7344816"/>
          </a:xfrm>
        </p:grpSpPr>
        <p:cxnSp>
          <p:nvCxnSpPr>
            <p:cNvPr id="5" name="Gerader Verbinder 32"/>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Gerader Verbinder 33"/>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Gerader Verbinder 34"/>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Gerader Verbinder 35"/>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Gerader Verbinder 36"/>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Gerader Verbinder 37"/>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Gerader Verbinder 38"/>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Gerader Verbinder 39"/>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40"/>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Gerader Verbinder 41"/>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42"/>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Gerader Verbinder 43"/>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199857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31374" y="504168"/>
            <a:ext cx="7834103" cy="400110"/>
          </a:xfrm>
        </p:spPr>
        <p:txBody>
          <a:bodyPr/>
          <a:lstStyle/>
          <a:p>
            <a:r>
              <a:rPr lang="de-DE"/>
              <a:t>Titelmasterformat durch Klicken bearbeiten</a:t>
            </a:r>
          </a:p>
        </p:txBody>
      </p:sp>
      <p:sp>
        <p:nvSpPr>
          <p:cNvPr id="3" name="Inhaltsplatzhalter 2"/>
          <p:cNvSpPr>
            <a:spLocks noGrp="1"/>
          </p:cNvSpPr>
          <p:nvPr>
            <p:ph idx="1"/>
          </p:nvPr>
        </p:nvSpPr>
        <p:spPr>
          <a:xfrm>
            <a:off x="720449" y="1484210"/>
            <a:ext cx="10944663" cy="3889009"/>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6"/>
          <p:cNvSpPr>
            <a:spLocks noGrp="1" noChangeArrowheads="1"/>
          </p:cNvSpPr>
          <p:nvPr>
            <p:ph type="sldNum" sz="quarter" idx="10"/>
          </p:nvPr>
        </p:nvSpPr>
        <p:spPr>
          <a:ln/>
        </p:spPr>
        <p:txBody>
          <a:bodyPr/>
          <a:lstStyle>
            <a:lvl1pPr>
              <a:defRPr/>
            </a:lvl1pPr>
          </a:lstStyle>
          <a:p>
            <a:pPr>
              <a:defRPr/>
            </a:pPr>
            <a:fld id="{45E085D0-D241-48BE-8942-0BBAC350839D}" type="slidenum">
              <a:rPr lang="de-DE"/>
              <a:pPr>
                <a:defRPr/>
              </a:pPr>
              <a:t>‹#›</a:t>
            </a:fld>
            <a:endParaRPr lang="de-DE" dirty="0"/>
          </a:p>
        </p:txBody>
      </p:sp>
    </p:spTree>
    <p:extLst>
      <p:ext uri="{BB962C8B-B14F-4D97-AF65-F5344CB8AC3E}">
        <p14:creationId xmlns:p14="http://schemas.microsoft.com/office/powerpoint/2010/main" val="626978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ext uri="{D42A27DB-BD31-4B8C-83A1-F6EECF244321}">
                <p14:modId xmlns:p14="http://schemas.microsoft.com/office/powerpoint/2010/main" val="2857729503"/>
              </p:ext>
            </p:extLst>
          </p:nvPr>
        </p:nvGraphicFramePr>
        <p:xfrm>
          <a:off x="2118" y="1589"/>
          <a:ext cx="2117" cy="1588"/>
        </p:xfrm>
        <a:graphic>
          <a:graphicData uri="http://schemas.openxmlformats.org/presentationml/2006/ole">
            <mc:AlternateContent xmlns:mc="http://schemas.openxmlformats.org/markup-compatibility/2006">
              <mc:Choice xmlns:v="urn:schemas-microsoft-com:vml" Requires="v">
                <p:oleObj spid="_x0000_s17424" name="think-cell Folie" r:id="rId5" imgW="344" imgH="345" progId="TCLayout.ActiveDocument.1">
                  <p:embed/>
                </p:oleObj>
              </mc:Choice>
              <mc:Fallback>
                <p:oleObj name="think-cell Folie" r:id="rId5" imgW="344" imgH="345" progId="TCLayout.ActiveDocument.1">
                  <p:embed/>
                  <p:pic>
                    <p:nvPicPr>
                      <p:cNvPr id="0" name=""/>
                      <p:cNvPicPr/>
                      <p:nvPr/>
                    </p:nvPicPr>
                    <p:blipFill>
                      <a:blip r:embed="rId6"/>
                      <a:stretch>
                        <a:fillRect/>
                      </a:stretch>
                    </p:blipFill>
                    <p:spPr>
                      <a:xfrm>
                        <a:off x="2118" y="1589"/>
                        <a:ext cx="2117" cy="1588"/>
                      </a:xfrm>
                      <a:prstGeom prst="rect">
                        <a:avLst/>
                      </a:prstGeom>
                    </p:spPr>
                  </p:pic>
                </p:oleObj>
              </mc:Fallback>
            </mc:AlternateContent>
          </a:graphicData>
        </a:graphic>
      </p:graphicFrame>
      <p:sp>
        <p:nvSpPr>
          <p:cNvPr id="9" name="Rechteck 8" hidden="1"/>
          <p:cNvSpPr/>
          <p:nvPr userDrawn="1">
            <p:custDataLst>
              <p:tags r:id="rId3"/>
            </p:custDataLst>
          </p:nvPr>
        </p:nvSpPr>
        <p:spPr>
          <a:xfrm>
            <a:off x="0" y="2"/>
            <a:ext cx="211667" cy="1587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l" eaLnBrk="1">
              <a:lnSpc>
                <a:spcPct val="100000"/>
              </a:lnSpc>
              <a:spcBef>
                <a:spcPct val="0"/>
              </a:spcBef>
              <a:spcAft>
                <a:spcPct val="0"/>
              </a:spcAft>
              <a:buClr>
                <a:schemeClr val="accent1"/>
              </a:buClr>
              <a:buFont typeface="Arial" panose="020B0604020202020204" pitchFamily="34" charset="0"/>
              <a:buNone/>
            </a:pPr>
            <a:endParaRPr lang="en-GB" sz="2600" b="0" i="0" baseline="0" dirty="0">
              <a:solidFill>
                <a:schemeClr val="tx1"/>
              </a:solidFill>
              <a:latin typeface="Arial" panose="020B0604020202020204" pitchFamily="34" charset="0"/>
              <a:ea typeface="+mj-ea"/>
              <a:cs typeface="+mj-cs"/>
              <a:sym typeface="Arial" panose="020B0604020202020204" pitchFamily="34" charset="0"/>
            </a:endParaRPr>
          </a:p>
        </p:txBody>
      </p:sp>
      <p:sp>
        <p:nvSpPr>
          <p:cNvPr id="4" name="Datumsplatzhalter 3"/>
          <p:cNvSpPr>
            <a:spLocks noGrp="1"/>
          </p:cNvSpPr>
          <p:nvPr>
            <p:ph type="dt" sz="half" idx="10"/>
          </p:nvPr>
        </p:nvSpPr>
        <p:spPr bwMode="gray">
          <a:xfrm>
            <a:off x="10964664" y="6610157"/>
            <a:ext cx="512961" cy="138499"/>
          </a:xfrm>
        </p:spPr>
        <p:txBody>
          <a:bodyPr/>
          <a:lstStyle/>
          <a:p>
            <a:endParaRPr lang="en-GB" noProof="0"/>
          </a:p>
        </p:txBody>
      </p:sp>
      <p:sp>
        <p:nvSpPr>
          <p:cNvPr id="5" name="Fußzeilenplatzhalter 4"/>
          <p:cNvSpPr>
            <a:spLocks noGrp="1"/>
          </p:cNvSpPr>
          <p:nvPr>
            <p:ph type="ftr" sz="quarter" idx="11"/>
          </p:nvPr>
        </p:nvSpPr>
        <p:spPr bwMode="gray"/>
        <p:txBody>
          <a:bodyPr/>
          <a:lstStyle>
            <a:lvl1pPr>
              <a:defRPr/>
            </a:lvl1pPr>
          </a:lstStyle>
          <a:p>
            <a:r>
              <a:rPr lang="ru-RU" noProof="0"/>
              <a:t>Точная оценка левого сдвига</a:t>
            </a:r>
            <a:endParaRPr lang="en-GB" noProof="0"/>
          </a:p>
        </p:txBody>
      </p:sp>
      <p:sp>
        <p:nvSpPr>
          <p:cNvPr id="6" name="Foliennummernplatzhalter 5"/>
          <p:cNvSpPr>
            <a:spLocks noGrp="1"/>
          </p:cNvSpPr>
          <p:nvPr>
            <p:ph type="sldNum" sz="quarter" idx="12"/>
          </p:nvPr>
        </p:nvSpPr>
        <p:spPr bwMode="gray"/>
        <p:txBody>
          <a:bodyPr/>
          <a:lstStyle/>
          <a:p>
            <a:r>
              <a:rPr lang="en-GB" noProof="0"/>
              <a:t>• </a:t>
            </a:r>
            <a:fld id="{5FCD85B2-C579-4430-B4DD-69B56FD07666}" type="slidenum">
              <a:rPr lang="en-GB" noProof="0" smtClean="0"/>
              <a:pPr/>
              <a:t>‹#›</a:t>
            </a:fld>
            <a:endParaRPr lang="en-GB" noProof="0"/>
          </a:p>
        </p:txBody>
      </p:sp>
      <p:sp>
        <p:nvSpPr>
          <p:cNvPr id="7" name="Titel 6"/>
          <p:cNvSpPr>
            <a:spLocks noGrp="1"/>
          </p:cNvSpPr>
          <p:nvPr>
            <p:ph type="title" hasCustomPrompt="1"/>
          </p:nvPr>
        </p:nvSpPr>
        <p:spPr bwMode="gray"/>
        <p:txBody>
          <a:bodyPr/>
          <a:lstStyle>
            <a:lvl1pPr>
              <a:defRPr/>
            </a:lvl1pPr>
          </a:lstStyle>
          <a:p>
            <a:r>
              <a:rPr lang="en-GB" noProof="0"/>
              <a:t>Click to add title</a:t>
            </a:r>
          </a:p>
        </p:txBody>
      </p:sp>
      <p:sp>
        <p:nvSpPr>
          <p:cNvPr id="16" name="Textplatzhalter 12"/>
          <p:cNvSpPr>
            <a:spLocks noGrp="1"/>
          </p:cNvSpPr>
          <p:nvPr>
            <p:ph type="body" sz="quarter" idx="13" hasCustomPrompt="1"/>
          </p:nvPr>
        </p:nvSpPr>
        <p:spPr bwMode="gray">
          <a:xfrm>
            <a:off x="431371" y="6309320"/>
            <a:ext cx="11328000" cy="153888"/>
          </a:xfrm>
          <a:prstGeom prst="rect">
            <a:avLst/>
          </a:prstGeom>
        </p:spPr>
        <p:txBody>
          <a:bodyPr anchor="b">
            <a:normAutofit/>
          </a:bodyPr>
          <a:lstStyle>
            <a:lvl1pPr marL="0" indent="0">
              <a:spcBef>
                <a:spcPts val="0"/>
              </a:spcBef>
              <a:buNone/>
              <a:defRPr sz="800" baseline="0">
                <a:solidFill>
                  <a:schemeClr val="tx1"/>
                </a:solidFill>
                <a:latin typeface="+mj-lt"/>
              </a:defRPr>
            </a:lvl1pPr>
          </a:lstStyle>
          <a:p>
            <a:pPr lvl="0"/>
            <a:r>
              <a:rPr lang="en-GB" noProof="0"/>
              <a:t>Placeholder source</a:t>
            </a:r>
          </a:p>
        </p:txBody>
      </p:sp>
    </p:spTree>
    <p:extLst>
      <p:ext uri="{BB962C8B-B14F-4D97-AF65-F5344CB8AC3E}">
        <p14:creationId xmlns:p14="http://schemas.microsoft.com/office/powerpoint/2010/main" val="38443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423213" y="761387"/>
            <a:ext cx="9033167" cy="400110"/>
          </a:xfrm>
        </p:spPr>
        <p:txBody>
          <a:bodyPr/>
          <a:lstStyle>
            <a:lvl1pPr>
              <a:defRPr/>
            </a:lvl1pPr>
          </a:lstStyle>
          <a:p>
            <a:r>
              <a:rPr lang="en-GB" noProof="0" dirty="0"/>
              <a:t>Click to edit Master title styles</a:t>
            </a:r>
          </a:p>
        </p:txBody>
      </p:sp>
      <p:sp>
        <p:nvSpPr>
          <p:cNvPr id="12" name="Foliennummernplatzhalter 5"/>
          <p:cNvSpPr>
            <a:spLocks noGrp="1"/>
          </p:cNvSpPr>
          <p:nvPr>
            <p:ph type="sldNum" sz="quarter" idx="4"/>
          </p:nvPr>
        </p:nvSpPr>
        <p:spPr bwMode="gray">
          <a:xfrm>
            <a:off x="11528223" y="6630126"/>
            <a:ext cx="439437" cy="123111"/>
          </a:xfrm>
          <a:prstGeom prst="rect">
            <a:avLst/>
          </a:prstGeom>
        </p:spPr>
        <p:txBody>
          <a:bodyPr vert="horz" wrap="square" lIns="0" tIns="0" rIns="0" bIns="0" rtlCol="0" anchor="ctr">
            <a:spAutoFit/>
          </a:bodyPr>
          <a:lstStyle>
            <a:lvl1pPr algn="l">
              <a:defRPr sz="800">
                <a:solidFill>
                  <a:schemeClr val="bg1"/>
                </a:solidFill>
                <a:latin typeface="+mj-lt"/>
              </a:defRPr>
            </a:lvl1pPr>
          </a:lstStyle>
          <a:p>
            <a:r>
              <a:rPr lang="de-DE" noProof="0" dirty="0"/>
              <a:t>• </a:t>
            </a:r>
            <a:fld id="{5FCD85B2-C579-4430-B4DD-69B56FD07666}" type="slidenum">
              <a:rPr lang="de-DE" noProof="0" smtClean="0"/>
              <a:pPr/>
              <a:t>‹#›</a:t>
            </a:fld>
            <a:endParaRPr lang="de-DE" noProof="0" dirty="0"/>
          </a:p>
        </p:txBody>
      </p:sp>
    </p:spTree>
    <p:extLst>
      <p:ext uri="{BB962C8B-B14F-4D97-AF65-F5344CB8AC3E}">
        <p14:creationId xmlns:p14="http://schemas.microsoft.com/office/powerpoint/2010/main" val="259087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Interim Conclusion">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3071204942"/>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8448" name="think-cell Folie" r:id="rId4" imgW="287" imgH="287" progId="TCLayout.ActiveDocument.1">
                  <p:embed/>
                </p:oleObj>
              </mc:Choice>
              <mc:Fallback>
                <p:oleObj name="think-cell Folie" r:id="rId4" imgW="287" imgH="287" progId="TCLayout.ActiveDocument.1">
                  <p:embed/>
                  <p:pic>
                    <p:nvPicPr>
                      <p:cNvPr id="0" name=""/>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9" name="Freeform 5"/>
          <p:cNvSpPr>
            <a:spLocks noChangeAspect="1"/>
          </p:cNvSpPr>
          <p:nvPr userDrawn="1"/>
        </p:nvSpPr>
        <p:spPr bwMode="gray">
          <a:xfrm>
            <a:off x="6971631" y="6381329"/>
            <a:ext cx="5232000" cy="480963"/>
          </a:xfrm>
          <a:custGeom>
            <a:avLst/>
            <a:gdLst/>
            <a:ahLst/>
            <a:cxnLst/>
            <a:rect l="l" t="t" r="r" b="b"/>
            <a:pathLst>
              <a:path w="3888995" h="476672">
                <a:moveTo>
                  <a:pt x="3888995" y="0"/>
                </a:moveTo>
                <a:lnTo>
                  <a:pt x="3888995" y="476672"/>
                </a:lnTo>
                <a:lnTo>
                  <a:pt x="0" y="476672"/>
                </a:lnTo>
                <a:close/>
              </a:path>
            </a:pathLst>
          </a:custGeom>
          <a:gradFill flip="none" rotWithShape="1">
            <a:gsLst>
              <a:gs pos="0">
                <a:schemeClr val="accent1"/>
              </a:gs>
              <a:gs pos="100000">
                <a:schemeClr val="accent2"/>
              </a:gs>
            </a:gsLst>
            <a:lin ang="10800000" scaled="1"/>
            <a:tileRect/>
          </a:gradFill>
          <a:ln>
            <a:noFill/>
          </a:ln>
        </p:spPr>
        <p:txBody>
          <a:bodyPr vert="horz" wrap="square" lIns="121917" tIns="60958" rIns="121917" bIns="60958" numCol="1" anchor="t" anchorCtr="0" compatLnSpc="1">
            <a:prstTxWarp prst="textNoShape">
              <a:avLst/>
            </a:prstTxWarp>
          </a:bodyPr>
          <a:lstStyle/>
          <a:p>
            <a:pPr lvl="0"/>
            <a:endParaRPr lang="de-DE" kern="0" noProof="0" dirty="0">
              <a:solidFill>
                <a:srgbClr val="221815"/>
              </a:solidFill>
              <a:latin typeface="Arial"/>
            </a:endParaRPr>
          </a:p>
        </p:txBody>
      </p:sp>
      <p:sp>
        <p:nvSpPr>
          <p:cNvPr id="4" name="Rechteck 3"/>
          <p:cNvSpPr/>
          <p:nvPr userDrawn="1"/>
        </p:nvSpPr>
        <p:spPr bwMode="gray">
          <a:xfrm>
            <a:off x="0" y="980728"/>
            <a:ext cx="12192000" cy="180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de-DE" noProof="0" dirty="0"/>
          </a:p>
        </p:txBody>
      </p:sp>
      <p:sp>
        <p:nvSpPr>
          <p:cNvPr id="10" name="Foliennummernplatzhalter 5"/>
          <p:cNvSpPr>
            <a:spLocks noGrp="1"/>
          </p:cNvSpPr>
          <p:nvPr>
            <p:ph type="sldNum" sz="quarter" idx="4"/>
          </p:nvPr>
        </p:nvSpPr>
        <p:spPr bwMode="gray">
          <a:xfrm>
            <a:off x="11528223" y="6607043"/>
            <a:ext cx="439437" cy="169277"/>
          </a:xfrm>
          <a:prstGeom prst="rect">
            <a:avLst/>
          </a:prstGeom>
        </p:spPr>
        <p:txBody>
          <a:bodyPr vert="horz" wrap="square" lIns="0" tIns="0" rIns="0" bIns="0" rtlCol="0" anchor="ctr">
            <a:spAutoFit/>
          </a:bodyPr>
          <a:lstStyle>
            <a:lvl1pPr algn="l">
              <a:defRPr sz="1100">
                <a:solidFill>
                  <a:schemeClr val="bg1"/>
                </a:solidFill>
                <a:latin typeface="+mj-lt"/>
              </a:defRPr>
            </a:lvl1pPr>
          </a:lstStyle>
          <a:p>
            <a:r>
              <a:rPr lang="de-DE" noProof="0" dirty="0"/>
              <a:t>• </a:t>
            </a:r>
            <a:fld id="{5FCD85B2-C579-4430-B4DD-69B56FD07666}" type="slidenum">
              <a:rPr lang="de-DE" noProof="0" smtClean="0"/>
              <a:pPr/>
              <a:t>‹#›</a:t>
            </a:fld>
            <a:endParaRPr lang="de-DE" noProof="0" dirty="0"/>
          </a:p>
        </p:txBody>
      </p:sp>
      <p:sp>
        <p:nvSpPr>
          <p:cNvPr id="11" name="Datumsplatzhalter 3"/>
          <p:cNvSpPr>
            <a:spLocks noGrp="1"/>
          </p:cNvSpPr>
          <p:nvPr>
            <p:ph type="dt" sz="half" idx="2"/>
          </p:nvPr>
        </p:nvSpPr>
        <p:spPr bwMode="gray">
          <a:xfrm>
            <a:off x="10760137" y="6607043"/>
            <a:ext cx="720080" cy="169277"/>
          </a:xfrm>
          <a:prstGeom prst="rect">
            <a:avLst/>
          </a:prstGeom>
        </p:spPr>
        <p:txBody>
          <a:bodyPr vert="horz" wrap="square" lIns="0" tIns="0" rIns="0" bIns="0" rtlCol="0" anchor="ctr">
            <a:spAutoFit/>
          </a:bodyPr>
          <a:lstStyle>
            <a:lvl1pPr algn="r">
              <a:defRPr sz="1100">
                <a:solidFill>
                  <a:schemeClr val="bg1"/>
                </a:solidFill>
                <a:latin typeface="+mj-lt"/>
              </a:defRPr>
            </a:lvl1pPr>
          </a:lstStyle>
          <a:p>
            <a:endParaRPr lang="de-DE" noProof="0" dirty="0"/>
          </a:p>
        </p:txBody>
      </p:sp>
      <p:sp>
        <p:nvSpPr>
          <p:cNvPr id="8" name="Inhaltsplatzhalter 2"/>
          <p:cNvSpPr>
            <a:spLocks noGrp="1"/>
          </p:cNvSpPr>
          <p:nvPr>
            <p:ph idx="1"/>
          </p:nvPr>
        </p:nvSpPr>
        <p:spPr bwMode="gray">
          <a:xfrm>
            <a:off x="431800" y="2797924"/>
            <a:ext cx="11328400" cy="686317"/>
          </a:xfrm>
          <a:ln>
            <a:gradFill flip="none" rotWithShape="1">
              <a:gsLst>
                <a:gs pos="1000">
                  <a:schemeClr val="bg1"/>
                </a:gs>
                <a:gs pos="98000">
                  <a:schemeClr val="accent1"/>
                </a:gs>
                <a:gs pos="2000">
                  <a:schemeClr val="accent1"/>
                </a:gs>
                <a:gs pos="99000">
                  <a:schemeClr val="bg1"/>
                </a:gs>
              </a:gsLst>
              <a:lin ang="0" scaled="1"/>
              <a:tileRect/>
            </a:gradFill>
          </a:ln>
        </p:spPr>
        <p:txBody>
          <a:bodyPr lIns="191995" tIns="95998" rIns="191995" bIns="95998" anchor="ctr"/>
          <a:lstStyle>
            <a:lvl1pPr algn="l">
              <a:spcBef>
                <a:spcPts val="0"/>
              </a:spcBef>
              <a:defRPr sz="3200" baseline="0">
                <a:solidFill>
                  <a:schemeClr val="accent1"/>
                </a:solidFill>
                <a:latin typeface="Georgia" panose="02040502050405020303" pitchFamily="18" charset="0"/>
              </a:defRPr>
            </a:lvl1pPr>
          </a:lstStyle>
          <a:p>
            <a:pPr lvl="0"/>
            <a:r>
              <a:rPr lang="de-DE" noProof="0"/>
              <a:t>Formatvorlagen des Textmasters bearbeiten</a:t>
            </a:r>
          </a:p>
        </p:txBody>
      </p:sp>
      <p:sp>
        <p:nvSpPr>
          <p:cNvPr id="7" name="Fußzeilenplatzhalter 4"/>
          <p:cNvSpPr>
            <a:spLocks noGrp="1"/>
          </p:cNvSpPr>
          <p:nvPr>
            <p:ph type="ftr" sz="quarter" idx="3"/>
          </p:nvPr>
        </p:nvSpPr>
        <p:spPr bwMode="gray">
          <a:xfrm>
            <a:off x="424751" y="6607043"/>
            <a:ext cx="6912000" cy="169277"/>
          </a:xfrm>
          <a:prstGeom prst="rect">
            <a:avLst/>
          </a:prstGeom>
        </p:spPr>
        <p:txBody>
          <a:bodyPr vert="horz" wrap="square" lIns="0" tIns="0" rIns="0" bIns="0" rtlCol="0" anchor="ctr">
            <a:spAutoFit/>
          </a:bodyPr>
          <a:lstStyle>
            <a:lvl1pPr algn="l">
              <a:defRPr sz="1100">
                <a:solidFill>
                  <a:schemeClr val="accent1"/>
                </a:solidFill>
                <a:latin typeface="+mj-lt"/>
              </a:defRPr>
            </a:lvl1pPr>
          </a:lstStyle>
          <a:p>
            <a:r>
              <a:rPr lang="ru-RU" noProof="0"/>
              <a:t>Точная оценка левого сдвига</a:t>
            </a:r>
            <a:endParaRPr lang="en-GB" noProof="0" dirty="0"/>
          </a:p>
        </p:txBody>
      </p:sp>
      <p:pic>
        <p:nvPicPr>
          <p:cNvPr id="14" name="Grafik 13">
            <a:extLst>
              <a:ext uri="{FF2B5EF4-FFF2-40B4-BE49-F238E27FC236}">
                <a16:creationId xmlns:a16="http://schemas.microsoft.com/office/drawing/2014/main" id="{6A78826E-F2C8-BE42-A5EB-F843A098E3A5}"/>
              </a:ext>
            </a:extLst>
          </p:cNvPr>
          <p:cNvPicPr>
            <a:picLocks noChangeAspect="1"/>
          </p:cNvPicPr>
          <p:nvPr userDrawn="1"/>
        </p:nvPicPr>
        <p:blipFill>
          <a:blip r:embed="rId6"/>
          <a:stretch>
            <a:fillRect/>
          </a:stretch>
        </p:blipFill>
        <p:spPr>
          <a:xfrm>
            <a:off x="9072331" y="575656"/>
            <a:ext cx="2714011" cy="552627"/>
          </a:xfrm>
          <a:prstGeom prst="rect">
            <a:avLst/>
          </a:prstGeom>
        </p:spPr>
      </p:pic>
    </p:spTree>
    <p:extLst>
      <p:ext uri="{BB962C8B-B14F-4D97-AF65-F5344CB8AC3E}">
        <p14:creationId xmlns:p14="http://schemas.microsoft.com/office/powerpoint/2010/main" val="201908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el und Inhalt">
    <p:spTree>
      <p:nvGrpSpPr>
        <p:cNvPr id="1" name=""/>
        <p:cNvGrpSpPr/>
        <p:nvPr/>
      </p:nvGrpSpPr>
      <p:grpSpPr>
        <a:xfrm>
          <a:off x="0" y="0"/>
          <a:ext cx="0" cy="0"/>
          <a:chOff x="0" y="0"/>
          <a:chExt cx="0" cy="0"/>
        </a:xfrm>
      </p:grpSpPr>
      <p:graphicFrame>
        <p:nvGraphicFramePr>
          <p:cNvPr id="5" name="Objekt 3" hidden="1">
            <a:extLst>
              <a:ext uri="{FF2B5EF4-FFF2-40B4-BE49-F238E27FC236}">
                <a16:creationId xmlns:a16="http://schemas.microsoft.com/office/drawing/2014/main" id="{3B4929BC-BBDB-4F27-ACC8-B891813373B9}"/>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25602" name="think-cell Folie" r:id="rId5" imgW="360" imgH="360" progId="TCLayout.ActiveDocument.1">
                  <p:embed/>
                </p:oleObj>
              </mc:Choice>
              <mc:Fallback>
                <p:oleObj name="think-cell Folie" r:id="rId5" imgW="360" imgH="360" progId="TCLayout.ActiveDocument.1">
                  <p:embed/>
                  <p:pic>
                    <p:nvPicPr>
                      <p:cNvPr id="5" name="Objekt 3" hidden="1">
                        <a:extLst>
                          <a:ext uri="{FF2B5EF4-FFF2-40B4-BE49-F238E27FC236}">
                            <a16:creationId xmlns:a16="http://schemas.microsoft.com/office/drawing/2014/main" id="{3B4929BC-BBDB-4F27-ACC8-B891813373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hteck 13" hidden="1">
            <a:extLst>
              <a:ext uri="{FF2B5EF4-FFF2-40B4-BE49-F238E27FC236}">
                <a16:creationId xmlns:a16="http://schemas.microsoft.com/office/drawing/2014/main" id="{D457F31F-DA39-4B50-8142-53E1ECB657E3}"/>
              </a:ext>
            </a:extLst>
          </p:cNvPr>
          <p:cNvSpPr/>
          <p:nvPr>
            <p:custDataLst>
              <p:tags r:id="rId3"/>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eaLnBrk="1" fontAlgn="auto" hangingPunct="1">
              <a:buClr>
                <a:schemeClr val="accent1"/>
              </a:buClr>
              <a:buFont typeface="Arial" panose="020B0604020202020204" pitchFamily="34" charset="0"/>
              <a:buNone/>
              <a:defRPr/>
            </a:pPr>
            <a:endParaRPr lang="en-GB" sz="2600" dirty="0">
              <a:solidFill>
                <a:schemeClr val="tx1"/>
              </a:solidFill>
              <a:ea typeface="+mj-ea"/>
              <a:cs typeface="+mj-cs"/>
              <a:sym typeface="Arial" panose="020B0604020202020204" pitchFamily="34" charset="0"/>
            </a:endParaRPr>
          </a:p>
        </p:txBody>
      </p:sp>
      <p:grpSp>
        <p:nvGrpSpPr>
          <p:cNvPr id="7" name="Gruppieren 12">
            <a:extLst>
              <a:ext uri="{FF2B5EF4-FFF2-40B4-BE49-F238E27FC236}">
                <a16:creationId xmlns:a16="http://schemas.microsoft.com/office/drawing/2014/main" id="{CB37CCDF-F748-4693-9436-D6F4FCFB3DBA}"/>
              </a:ext>
            </a:extLst>
          </p:cNvPr>
          <p:cNvGrpSpPr>
            <a:grpSpLocks/>
          </p:cNvGrpSpPr>
          <p:nvPr/>
        </p:nvGrpSpPr>
        <p:grpSpPr bwMode="auto">
          <a:xfrm>
            <a:off x="-276225" y="-242888"/>
            <a:ext cx="12709525" cy="7343776"/>
            <a:chOff x="-207531" y="-243408"/>
            <a:chExt cx="9532060" cy="7344816"/>
          </a:xfrm>
        </p:grpSpPr>
        <p:cxnSp>
          <p:nvCxnSpPr>
            <p:cNvPr id="8" name="Gerader Verbinder 14">
              <a:extLst>
                <a:ext uri="{FF2B5EF4-FFF2-40B4-BE49-F238E27FC236}">
                  <a16:creationId xmlns:a16="http://schemas.microsoft.com/office/drawing/2014/main" id="{B99589AC-3F5B-4CD6-9C25-E99B4410CFDF}"/>
                </a:ext>
              </a:extLst>
            </p:cNvPr>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Gerader Verbinder 18">
              <a:extLst>
                <a:ext uri="{FF2B5EF4-FFF2-40B4-BE49-F238E27FC236}">
                  <a16:creationId xmlns:a16="http://schemas.microsoft.com/office/drawing/2014/main" id="{1E210949-0598-43ED-900A-166C9FD82436}"/>
                </a:ext>
              </a:extLst>
            </p:cNvPr>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Gerader Verbinder 19">
              <a:extLst>
                <a:ext uri="{FF2B5EF4-FFF2-40B4-BE49-F238E27FC236}">
                  <a16:creationId xmlns:a16="http://schemas.microsoft.com/office/drawing/2014/main" id="{5F27656B-D02B-4EF9-AA61-CBA1AD8ABEE4}"/>
                </a:ext>
              </a:extLst>
            </p:cNvPr>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Gerader Verbinder 20">
              <a:extLst>
                <a:ext uri="{FF2B5EF4-FFF2-40B4-BE49-F238E27FC236}">
                  <a16:creationId xmlns:a16="http://schemas.microsoft.com/office/drawing/2014/main" id="{4045C31D-FF68-4667-9F17-F0365405F73A}"/>
                </a:ext>
              </a:extLst>
            </p:cNvPr>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Gerader Verbinder 21">
              <a:extLst>
                <a:ext uri="{FF2B5EF4-FFF2-40B4-BE49-F238E27FC236}">
                  <a16:creationId xmlns:a16="http://schemas.microsoft.com/office/drawing/2014/main" id="{5EE14D03-50F7-4232-A62B-BDE4A71A2693}"/>
                </a:ext>
              </a:extLst>
            </p:cNvPr>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22">
              <a:extLst>
                <a:ext uri="{FF2B5EF4-FFF2-40B4-BE49-F238E27FC236}">
                  <a16:creationId xmlns:a16="http://schemas.microsoft.com/office/drawing/2014/main" id="{E407F161-70C5-4B01-AF79-A8E6050A119D}"/>
                </a:ext>
              </a:extLst>
            </p:cNvPr>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Gerader Verbinder 23">
              <a:extLst>
                <a:ext uri="{FF2B5EF4-FFF2-40B4-BE49-F238E27FC236}">
                  <a16:creationId xmlns:a16="http://schemas.microsoft.com/office/drawing/2014/main" id="{1C3C4659-4804-48CF-AF83-B3D266E892FF}"/>
                </a:ext>
              </a:extLst>
            </p:cNvPr>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Gerader Verbinder 24">
              <a:extLst>
                <a:ext uri="{FF2B5EF4-FFF2-40B4-BE49-F238E27FC236}">
                  <a16:creationId xmlns:a16="http://schemas.microsoft.com/office/drawing/2014/main" id="{124B977C-D7F6-4002-BF57-F2670E84744F}"/>
                </a:ext>
              </a:extLst>
            </p:cNvPr>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25">
              <a:extLst>
                <a:ext uri="{FF2B5EF4-FFF2-40B4-BE49-F238E27FC236}">
                  <a16:creationId xmlns:a16="http://schemas.microsoft.com/office/drawing/2014/main" id="{31BAE310-DD7F-4CCA-8E3D-31EDF2676060}"/>
                </a:ext>
              </a:extLst>
            </p:cNvPr>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26">
              <a:extLst>
                <a:ext uri="{FF2B5EF4-FFF2-40B4-BE49-F238E27FC236}">
                  <a16:creationId xmlns:a16="http://schemas.microsoft.com/office/drawing/2014/main" id="{9380E34F-56CD-4DDD-8AC6-930D7FF6F431}"/>
                </a:ext>
              </a:extLst>
            </p:cNvPr>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27">
              <a:extLst>
                <a:ext uri="{FF2B5EF4-FFF2-40B4-BE49-F238E27FC236}">
                  <a16:creationId xmlns:a16="http://schemas.microsoft.com/office/drawing/2014/main" id="{6CEEBE10-2812-4B26-95C0-F6F8AA32036B}"/>
                </a:ext>
              </a:extLst>
            </p:cNvPr>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28">
              <a:extLst>
                <a:ext uri="{FF2B5EF4-FFF2-40B4-BE49-F238E27FC236}">
                  <a16:creationId xmlns:a16="http://schemas.microsoft.com/office/drawing/2014/main" id="{5007D208-9DF8-42FB-AC5E-8F23CF6DC9A5}"/>
                </a:ext>
              </a:extLst>
            </p:cNvPr>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1" name="Freeform 5">
            <a:extLst>
              <a:ext uri="{FF2B5EF4-FFF2-40B4-BE49-F238E27FC236}">
                <a16:creationId xmlns:a16="http://schemas.microsoft.com/office/drawing/2014/main" id="{351B079C-039B-415F-8A24-F4612CF3CDF0}"/>
              </a:ext>
            </a:extLst>
          </p:cNvPr>
          <p:cNvSpPr>
            <a:spLocks noChangeAspect="1"/>
          </p:cNvSpPr>
          <p:nvPr/>
        </p:nvSpPr>
        <p:spPr bwMode="gray">
          <a:xfrm flipH="1">
            <a:off x="334963" y="6497638"/>
            <a:ext cx="11520487" cy="369887"/>
          </a:xfrm>
          <a:prstGeom prst="rect">
            <a:avLst/>
          </a:prstGeom>
          <a:gradFill rotWithShape="1">
            <a:gsLst>
              <a:gs pos="0">
                <a:schemeClr val="accent1"/>
              </a:gs>
              <a:gs pos="100000">
                <a:schemeClr val="accent2"/>
              </a:gs>
            </a:gsLst>
            <a:lin ang="10800000" scaled="1"/>
          </a:grad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GB" altLang="en-US">
              <a:solidFill>
                <a:srgbClr val="221815"/>
              </a:solidFill>
            </a:endParaRPr>
          </a:p>
        </p:txBody>
      </p:sp>
      <p:cxnSp>
        <p:nvCxnSpPr>
          <p:cNvPr id="22" name="Gerade Verbindung 8">
            <a:extLst>
              <a:ext uri="{FF2B5EF4-FFF2-40B4-BE49-F238E27FC236}">
                <a16:creationId xmlns:a16="http://schemas.microsoft.com/office/drawing/2014/main" id="{946D8C08-11CC-4F7C-A289-514AABFBCD78}"/>
              </a:ext>
            </a:extLst>
          </p:cNvPr>
          <p:cNvCxnSpPr/>
          <p:nvPr/>
        </p:nvCxnSpPr>
        <p:spPr bwMode="gray">
          <a:xfrm>
            <a:off x="334963" y="1089025"/>
            <a:ext cx="118570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3" name="Grafik 30">
            <a:extLst>
              <a:ext uri="{FF2B5EF4-FFF2-40B4-BE49-F238E27FC236}">
                <a16:creationId xmlns:a16="http://schemas.microsoft.com/office/drawing/2014/main" id="{E9C99377-79DC-42D0-9586-484975C1414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bwMode="gray">
          <a:xfrm>
            <a:off x="423207" y="504166"/>
            <a:ext cx="9033167" cy="400110"/>
          </a:xfrm>
        </p:spPr>
        <p:txBody>
          <a:bodyPr/>
          <a:lstStyle/>
          <a:p>
            <a:r>
              <a:rPr lang="de-DE" noProof="0" dirty="0"/>
              <a:t>Titelmasterformat durch Klicken bearbeiten</a:t>
            </a:r>
          </a:p>
        </p:txBody>
      </p:sp>
      <p:sp>
        <p:nvSpPr>
          <p:cNvPr id="3" name="Inhaltsplatzhalter 2"/>
          <p:cNvSpPr>
            <a:spLocks noGrp="1"/>
          </p:cNvSpPr>
          <p:nvPr>
            <p:ph idx="1"/>
          </p:nvPr>
        </p:nvSpPr>
        <p:spPr bwMode="gray">
          <a:xfrm>
            <a:off x="423205" y="1278534"/>
            <a:ext cx="11328000" cy="1872307"/>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5" name="Textplatzhalter 12"/>
          <p:cNvSpPr>
            <a:spLocks noGrp="1"/>
          </p:cNvSpPr>
          <p:nvPr>
            <p:ph type="body" sz="quarter" idx="11"/>
          </p:nvPr>
        </p:nvSpPr>
        <p:spPr bwMode="gray">
          <a:xfrm>
            <a:off x="423206" y="6371456"/>
            <a:ext cx="9417209" cy="153888"/>
          </a:xfrm>
        </p:spPr>
        <p:txBody>
          <a:bodyPr anchor="b"/>
          <a:lstStyle>
            <a:lvl1pPr>
              <a:spcBef>
                <a:spcPts val="0"/>
              </a:spcBef>
              <a:defRPr sz="1000" baseline="0">
                <a:solidFill>
                  <a:schemeClr val="tx1"/>
                </a:solidFill>
                <a:latin typeface="+mj-lt"/>
              </a:defRPr>
            </a:lvl1pPr>
          </a:lstStyle>
          <a:p>
            <a:pPr lvl="0"/>
            <a:r>
              <a:rPr lang="en-US" noProof="0"/>
              <a:t>Click to edit Master text styles</a:t>
            </a:r>
          </a:p>
        </p:txBody>
      </p:sp>
      <p:sp>
        <p:nvSpPr>
          <p:cNvPr id="24" name="Fußzeilenplatzhalter 4">
            <a:extLst>
              <a:ext uri="{FF2B5EF4-FFF2-40B4-BE49-F238E27FC236}">
                <a16:creationId xmlns:a16="http://schemas.microsoft.com/office/drawing/2014/main" id="{3E8D32FA-4E28-45ED-B8BF-8B1E5FF94A75}"/>
              </a:ext>
            </a:extLst>
          </p:cNvPr>
          <p:cNvSpPr>
            <a:spLocks noGrp="1"/>
          </p:cNvSpPr>
          <p:nvPr>
            <p:ph type="ftr" sz="quarter" idx="12"/>
          </p:nvPr>
        </p:nvSpPr>
        <p:spPr>
          <a:xfrm>
            <a:off x="425450" y="6629400"/>
            <a:ext cx="6911975" cy="123825"/>
          </a:xfrm>
        </p:spPr>
        <p:txBody>
          <a:bodyPr/>
          <a:lstStyle>
            <a:lvl1pPr algn="l">
              <a:defRPr sz="800">
                <a:solidFill>
                  <a:schemeClr val="accent1"/>
                </a:solidFill>
                <a:latin typeface="+mj-lt"/>
              </a:defRPr>
            </a:lvl1pPr>
          </a:lstStyle>
          <a:p>
            <a:pPr>
              <a:defRPr/>
            </a:pPr>
            <a:r>
              <a:rPr lang="ru-RU"/>
              <a:t>Точная оценка левого сдвига</a:t>
            </a:r>
            <a:endParaRPr lang="de-DE" dirty="0"/>
          </a:p>
        </p:txBody>
      </p:sp>
      <p:sp>
        <p:nvSpPr>
          <p:cNvPr id="25" name="Foliennummernplatzhalter 5">
            <a:extLst>
              <a:ext uri="{FF2B5EF4-FFF2-40B4-BE49-F238E27FC236}">
                <a16:creationId xmlns:a16="http://schemas.microsoft.com/office/drawing/2014/main" id="{7E9C61DF-4B4D-4218-81F4-6158CBD31237}"/>
              </a:ext>
            </a:extLst>
          </p:cNvPr>
          <p:cNvSpPr>
            <a:spLocks noGrp="1"/>
          </p:cNvSpPr>
          <p:nvPr>
            <p:ph type="sldNum" sz="quarter" idx="13"/>
          </p:nvPr>
        </p:nvSpPr>
        <p:spPr>
          <a:xfrm>
            <a:off x="11528425" y="6629400"/>
            <a:ext cx="439738" cy="123825"/>
          </a:xfrm>
        </p:spPr>
        <p:txBody>
          <a:bodyPr/>
          <a:lstStyle>
            <a:lvl1pPr algn="l">
              <a:defRPr sz="800">
                <a:solidFill>
                  <a:schemeClr val="bg1"/>
                </a:solidFill>
                <a:latin typeface="+mj-lt"/>
              </a:defRPr>
            </a:lvl1pPr>
          </a:lstStyle>
          <a:p>
            <a:pPr>
              <a:defRPr/>
            </a:pPr>
            <a:r>
              <a:rPr lang="de-DE"/>
              <a:t>• </a:t>
            </a:r>
            <a:fld id="{0F492552-95BD-4BE8-8B85-BA4B9E5156BC}" type="slidenum">
              <a:rPr lang="de-DE"/>
              <a:pPr>
                <a:defRPr/>
              </a:pPr>
              <a:t>‹#›</a:t>
            </a:fld>
            <a:endParaRPr lang="de-DE"/>
          </a:p>
        </p:txBody>
      </p:sp>
      <p:sp>
        <p:nvSpPr>
          <p:cNvPr id="26" name="Datumsplatzhalter 3">
            <a:extLst>
              <a:ext uri="{FF2B5EF4-FFF2-40B4-BE49-F238E27FC236}">
                <a16:creationId xmlns:a16="http://schemas.microsoft.com/office/drawing/2014/main" id="{7F277EA9-8460-4A77-A080-8A6C39A9B3CD}"/>
              </a:ext>
            </a:extLst>
          </p:cNvPr>
          <p:cNvSpPr>
            <a:spLocks noGrp="1"/>
          </p:cNvSpPr>
          <p:nvPr>
            <p:ph type="dt" sz="half" idx="14"/>
          </p:nvPr>
        </p:nvSpPr>
        <p:spPr>
          <a:xfrm>
            <a:off x="10760075" y="6629400"/>
            <a:ext cx="720725" cy="123825"/>
          </a:xfrm>
        </p:spPr>
        <p:txBody>
          <a:bodyPr wrap="square"/>
          <a:lstStyle>
            <a:lvl1pPr algn="r">
              <a:defRPr sz="800">
                <a:solidFill>
                  <a:schemeClr val="bg1"/>
                </a:solidFill>
                <a:latin typeface="+mj-lt"/>
              </a:defRPr>
            </a:lvl1pPr>
          </a:lstStyle>
          <a:p>
            <a:pPr>
              <a:defRPr/>
            </a:pPr>
            <a:endParaRPr lang="de-DE"/>
          </a:p>
        </p:txBody>
      </p:sp>
    </p:spTree>
    <p:extLst>
      <p:ext uri="{BB962C8B-B14F-4D97-AF65-F5344CB8AC3E}">
        <p14:creationId xmlns:p14="http://schemas.microsoft.com/office/powerpoint/2010/main" val="296591340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out Imag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3088"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hteck 4" hidden="1"/>
          <p:cNvSpPr/>
          <p:nvPr userDrawn="1">
            <p:custDataLst>
              <p:tags r:id="rId3"/>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US" sz="2800" dirty="0">
              <a:solidFill>
                <a:schemeClr val="tx1"/>
              </a:solidFill>
              <a:ea typeface="+mj-ea"/>
              <a:cs typeface="+mj-cs"/>
              <a:sym typeface="Arial" panose="020B0604020202020204" pitchFamily="34" charset="0"/>
            </a:endParaRPr>
          </a:p>
        </p:txBody>
      </p:sp>
      <p:sp>
        <p:nvSpPr>
          <p:cNvPr id="8" name="Freeform 5"/>
          <p:cNvSpPr>
            <a:spLocks noChangeAspect="1"/>
          </p:cNvSpPr>
          <p:nvPr userDrawn="1"/>
        </p:nvSpPr>
        <p:spPr bwMode="gray">
          <a:xfrm flipH="1">
            <a:off x="334963" y="1196975"/>
            <a:ext cx="11857037" cy="5111750"/>
          </a:xfrm>
          <a:prstGeom prst="rect">
            <a:avLst/>
          </a:prstGeom>
          <a:gradFill rotWithShape="1">
            <a:gsLst>
              <a:gs pos="0">
                <a:schemeClr val="accent1"/>
              </a:gs>
              <a:gs pos="100000">
                <a:schemeClr val="accent2"/>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221815"/>
              </a:solidFill>
            </a:endParaRPr>
          </a:p>
        </p:txBody>
      </p:sp>
      <p:pic>
        <p:nvPicPr>
          <p:cNvPr id="9" name="Grafik 39"/>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pieren 40"/>
          <p:cNvGrpSpPr>
            <a:grpSpLocks/>
          </p:cNvGrpSpPr>
          <p:nvPr userDrawn="1"/>
        </p:nvGrpSpPr>
        <p:grpSpPr bwMode="auto">
          <a:xfrm>
            <a:off x="-276225" y="-242888"/>
            <a:ext cx="12709525" cy="7343776"/>
            <a:chOff x="-207531" y="-243408"/>
            <a:chExt cx="9532060" cy="7344816"/>
          </a:xfrm>
        </p:grpSpPr>
        <p:cxnSp>
          <p:nvCxnSpPr>
            <p:cNvPr id="11" name="Gerader Verbinder 41"/>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42"/>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Gerader Verbinder 43"/>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44"/>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45"/>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46"/>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47"/>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48"/>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Gerader Verbinder 49"/>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Gerader Verbinder 50"/>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Gerader Verbinder 51"/>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Gerader Verbinder 52"/>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Textplatzhalter 14"/>
          <p:cNvSpPr>
            <a:spLocks noGrp="1"/>
          </p:cNvSpPr>
          <p:nvPr>
            <p:ph type="body" sz="quarter" idx="11"/>
          </p:nvPr>
        </p:nvSpPr>
        <p:spPr bwMode="gray">
          <a:xfrm>
            <a:off x="335360" y="6417912"/>
            <a:ext cx="11389840" cy="215444"/>
          </a:xfrm>
          <a:prstGeom prst="rect">
            <a:avLst/>
          </a:prstGeom>
        </p:spPr>
        <p:txBody>
          <a:bodyPr/>
          <a:lstStyle>
            <a:lvl1pPr marL="0" indent="0" algn="l">
              <a:spcBef>
                <a:spcPts val="0"/>
              </a:spcBef>
              <a:buNone/>
              <a:defRPr sz="1400" baseline="0">
                <a:solidFill>
                  <a:schemeClr val="accent1"/>
                </a:solidFill>
                <a:latin typeface="+mj-lt"/>
              </a:defRPr>
            </a:lvl1pPr>
          </a:lstStyle>
          <a:p>
            <a:pPr lvl="0"/>
            <a:r>
              <a:rPr lang="en-US" noProof="0"/>
              <a:t>Click to edit Master text styles</a:t>
            </a:r>
          </a:p>
        </p:txBody>
      </p:sp>
      <p:sp>
        <p:nvSpPr>
          <p:cNvPr id="12" name="Textplatzhalter 6"/>
          <p:cNvSpPr>
            <a:spLocks noGrp="1"/>
          </p:cNvSpPr>
          <p:nvPr>
            <p:ph type="body" sz="quarter" idx="13"/>
          </p:nvPr>
        </p:nvSpPr>
        <p:spPr>
          <a:xfrm>
            <a:off x="0" y="1952837"/>
            <a:ext cx="6984000" cy="2474913"/>
          </a:xfrm>
          <a:solidFill>
            <a:schemeClr val="accent2">
              <a:alpha val="90000"/>
            </a:schemeClr>
          </a:solidFill>
        </p:spPr>
        <p:txBody>
          <a:bodyPr rtlCol="0">
            <a:noAutofit/>
          </a:bodyPr>
          <a:lstStyle>
            <a:lvl1pPr marL="0" indent="0" algn="l">
              <a:defRPr lang="de-DE" sz="100" cap="none" dirty="0">
                <a:noFill/>
                <a:ea typeface="+mj-ea"/>
                <a:cs typeface="+mj-cs"/>
              </a:defRPr>
            </a:lvl1pPr>
          </a:lstStyle>
          <a:p>
            <a:pPr lvl="0"/>
            <a:r>
              <a:rPr lang="en-US" noProof="0"/>
              <a:t>Click to edit Master text styles</a:t>
            </a:r>
          </a:p>
        </p:txBody>
      </p:sp>
      <p:sp>
        <p:nvSpPr>
          <p:cNvPr id="3" name="Untertitel 2"/>
          <p:cNvSpPr>
            <a:spLocks noGrp="1"/>
          </p:cNvSpPr>
          <p:nvPr>
            <p:ph type="subTitle" idx="1"/>
          </p:nvPr>
        </p:nvSpPr>
        <p:spPr bwMode="gray">
          <a:xfrm>
            <a:off x="552128" y="3195227"/>
            <a:ext cx="5400000" cy="246221"/>
          </a:xfrm>
          <a:prstGeom prst="rect">
            <a:avLst/>
          </a:prstGeom>
        </p:spPr>
        <p:txBody>
          <a:bodyPr>
            <a:spAutoFit/>
          </a:bodyPr>
          <a:lstStyle>
            <a:lvl1pPr marL="0" indent="0" algn="l">
              <a:buNone/>
              <a:defRPr sz="1600" spc="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Titel 3"/>
          <p:cNvSpPr>
            <a:spLocks noGrp="1"/>
          </p:cNvSpPr>
          <p:nvPr>
            <p:ph type="title"/>
          </p:nvPr>
        </p:nvSpPr>
        <p:spPr>
          <a:xfrm>
            <a:off x="552128" y="2683891"/>
            <a:ext cx="6048000" cy="430887"/>
          </a:xfrm>
        </p:spPr>
        <p:txBody>
          <a:bodyPr/>
          <a:lstStyle>
            <a:lvl1pPr>
              <a:defRPr sz="2800" spc="0" baseline="0">
                <a:solidFill>
                  <a:schemeClr val="bg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64349759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2" name="Titel 1"/>
          <p:cNvSpPr>
            <a:spLocks noGrp="1"/>
          </p:cNvSpPr>
          <p:nvPr>
            <p:ph type="title"/>
          </p:nvPr>
        </p:nvSpPr>
        <p:spPr bwMode="gray">
          <a:xfrm>
            <a:off x="423207" y="504166"/>
            <a:ext cx="9033167" cy="400110"/>
          </a:xfrm>
        </p:spPr>
        <p:txBody>
          <a:bodyPr/>
          <a:lstStyle/>
          <a:p>
            <a:endParaRPr lang="en-GB" noProof="0" dirty="0"/>
          </a:p>
        </p:txBody>
      </p:sp>
      <p:sp>
        <p:nvSpPr>
          <p:cNvPr id="15" name="Textplatzhalter 12"/>
          <p:cNvSpPr>
            <a:spLocks noGrp="1"/>
          </p:cNvSpPr>
          <p:nvPr>
            <p:ph type="body" sz="quarter" idx="11"/>
          </p:nvPr>
        </p:nvSpPr>
        <p:spPr bwMode="gray">
          <a:xfrm>
            <a:off x="423206" y="6371456"/>
            <a:ext cx="9417209" cy="153888"/>
          </a:xfrm>
        </p:spPr>
        <p:txBody>
          <a:bodyPr anchor="b"/>
          <a:lstStyle>
            <a:lvl1pPr>
              <a:spcBef>
                <a:spcPts val="0"/>
              </a:spcBef>
              <a:defRPr sz="1000" baseline="0">
                <a:solidFill>
                  <a:schemeClr val="tx1"/>
                </a:solidFill>
                <a:latin typeface="+mj-lt"/>
              </a:defRPr>
            </a:lvl1pPr>
          </a:lstStyle>
          <a:p>
            <a:pPr lvl="0"/>
            <a:r>
              <a:rPr lang="en-US" noProof="0"/>
              <a:t>Click to edit Master text styles</a:t>
            </a:r>
          </a:p>
        </p:txBody>
      </p:sp>
      <p:sp>
        <p:nvSpPr>
          <p:cNvPr id="4" name="Fußzeilenplatzhalter 4">
            <a:extLst>
              <a:ext uri="{FF2B5EF4-FFF2-40B4-BE49-F238E27FC236}">
                <a16:creationId xmlns:a16="http://schemas.microsoft.com/office/drawing/2014/main" id="{07552458-0E65-4472-9207-8DB56A236AD7}"/>
              </a:ext>
            </a:extLst>
          </p:cNvPr>
          <p:cNvSpPr>
            <a:spLocks noGrp="1"/>
          </p:cNvSpPr>
          <p:nvPr>
            <p:ph type="ftr" sz="quarter" idx="12"/>
          </p:nvPr>
        </p:nvSpPr>
        <p:spPr>
          <a:xfrm>
            <a:off x="425450" y="6629400"/>
            <a:ext cx="6911975" cy="123825"/>
          </a:xfrm>
        </p:spPr>
        <p:txBody>
          <a:bodyPr/>
          <a:lstStyle>
            <a:lvl1pPr algn="l">
              <a:defRPr sz="800">
                <a:solidFill>
                  <a:schemeClr val="accent1"/>
                </a:solidFill>
                <a:latin typeface="+mj-lt"/>
              </a:defRPr>
            </a:lvl1pPr>
          </a:lstStyle>
          <a:p>
            <a:pPr>
              <a:defRPr/>
            </a:pPr>
            <a:r>
              <a:rPr lang="ru-RU"/>
              <a:t>Точная оценка левого сдвига</a:t>
            </a:r>
            <a:endParaRPr lang="en-GB" dirty="0"/>
          </a:p>
        </p:txBody>
      </p:sp>
      <p:sp>
        <p:nvSpPr>
          <p:cNvPr id="5" name="Foliennummernplatzhalter 5">
            <a:extLst>
              <a:ext uri="{FF2B5EF4-FFF2-40B4-BE49-F238E27FC236}">
                <a16:creationId xmlns:a16="http://schemas.microsoft.com/office/drawing/2014/main" id="{21E564AA-3768-4DCE-9A29-29C1D715F50F}"/>
              </a:ext>
            </a:extLst>
          </p:cNvPr>
          <p:cNvSpPr>
            <a:spLocks noGrp="1"/>
          </p:cNvSpPr>
          <p:nvPr>
            <p:ph type="sldNum" sz="quarter" idx="13"/>
          </p:nvPr>
        </p:nvSpPr>
        <p:spPr>
          <a:xfrm>
            <a:off x="11528425" y="6629400"/>
            <a:ext cx="439738" cy="123825"/>
          </a:xfrm>
        </p:spPr>
        <p:txBody>
          <a:bodyPr/>
          <a:lstStyle>
            <a:lvl1pPr algn="l">
              <a:defRPr sz="800">
                <a:solidFill>
                  <a:schemeClr val="bg1"/>
                </a:solidFill>
                <a:latin typeface="+mj-lt"/>
              </a:defRPr>
            </a:lvl1pPr>
          </a:lstStyle>
          <a:p>
            <a:pPr>
              <a:defRPr/>
            </a:pPr>
            <a:r>
              <a:rPr lang="en-GB"/>
              <a:t>• </a:t>
            </a:r>
            <a:fld id="{061C655B-C89E-412D-B709-D21D036620EA}" type="slidenum">
              <a:rPr lang="en-GB" smtClean="0"/>
              <a:pPr>
                <a:defRPr/>
              </a:pPr>
              <a:t>‹#›</a:t>
            </a:fld>
            <a:endParaRPr lang="en-GB"/>
          </a:p>
        </p:txBody>
      </p:sp>
      <p:sp>
        <p:nvSpPr>
          <p:cNvPr id="6" name="Datumsplatzhalter 3">
            <a:extLst>
              <a:ext uri="{FF2B5EF4-FFF2-40B4-BE49-F238E27FC236}">
                <a16:creationId xmlns:a16="http://schemas.microsoft.com/office/drawing/2014/main" id="{2400C226-0ECB-4E89-BE37-0C7A5F80AA68}"/>
              </a:ext>
            </a:extLst>
          </p:cNvPr>
          <p:cNvSpPr>
            <a:spLocks noGrp="1"/>
          </p:cNvSpPr>
          <p:nvPr>
            <p:ph type="dt" sz="half" idx="14"/>
          </p:nvPr>
        </p:nvSpPr>
        <p:spPr>
          <a:xfrm>
            <a:off x="10760075" y="6629400"/>
            <a:ext cx="720725" cy="123825"/>
          </a:xfrm>
        </p:spPr>
        <p:txBody>
          <a:bodyPr wrap="square"/>
          <a:lstStyle>
            <a:lvl1pPr algn="r">
              <a:defRPr sz="800">
                <a:solidFill>
                  <a:schemeClr val="bg1"/>
                </a:solidFill>
                <a:latin typeface="+mj-lt"/>
              </a:defRPr>
            </a:lvl1pPr>
          </a:lstStyle>
          <a:p>
            <a:pPr>
              <a:defRPr/>
            </a:pPr>
            <a:endParaRPr lang="en-GB"/>
          </a:p>
        </p:txBody>
      </p:sp>
    </p:spTree>
    <p:extLst>
      <p:ext uri="{BB962C8B-B14F-4D97-AF65-F5344CB8AC3E}">
        <p14:creationId xmlns:p14="http://schemas.microsoft.com/office/powerpoint/2010/main" val="421102958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Рисунок с подписью">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979869-B903-4A05-B749-0DBDEC04CA77}"/>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1115568" y="3549918"/>
            <a:ext cx="3794760" cy="2194037"/>
          </a:xfrm>
        </p:spPr>
        <p:txBody>
          <a:bodyPr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6" name="Date Placeholder 7">
            <a:extLst>
              <a:ext uri="{FF2B5EF4-FFF2-40B4-BE49-F238E27FC236}">
                <a16:creationId xmlns:a16="http://schemas.microsoft.com/office/drawing/2014/main" id="{459A243C-FBEB-487D-8F6E-A8B1C58AB602}"/>
              </a:ext>
            </a:extLst>
          </p:cNvPr>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ru-RU"/>
          </a:p>
        </p:txBody>
      </p:sp>
      <p:sp>
        <p:nvSpPr>
          <p:cNvPr id="7" name="Footer Placeholder 8">
            <a:extLst>
              <a:ext uri="{FF2B5EF4-FFF2-40B4-BE49-F238E27FC236}">
                <a16:creationId xmlns:a16="http://schemas.microsoft.com/office/drawing/2014/main" id="{B659AE41-0499-4680-9767-F1AB8C118A82}"/>
              </a:ext>
            </a:extLst>
          </p:cNvPr>
          <p:cNvSpPr>
            <a:spLocks noGrp="1"/>
          </p:cNvSpPr>
          <p:nvPr>
            <p:ph type="ftr" sz="quarter" idx="11"/>
          </p:nvPr>
        </p:nvSpPr>
        <p:spPr>
          <a:xfrm>
            <a:off x="804863" y="6235700"/>
            <a:ext cx="5124450" cy="320675"/>
          </a:xfrm>
        </p:spPr>
        <p:txBody>
          <a:bodyPr/>
          <a:lstStyle>
            <a:lvl1pPr>
              <a:defRPr>
                <a:solidFill>
                  <a:srgbClr val="FFFFFF">
                    <a:alpha val="70000"/>
                  </a:srgbClr>
                </a:solidFill>
              </a:defRPr>
            </a:lvl1pPr>
          </a:lstStyle>
          <a:p>
            <a:pPr>
              <a:defRPr/>
            </a:pPr>
            <a:r>
              <a:rPr lang="ru-RU"/>
              <a:t>Точная оценка левого сдвига</a:t>
            </a:r>
          </a:p>
        </p:txBody>
      </p:sp>
      <p:sp>
        <p:nvSpPr>
          <p:cNvPr id="8" name="Slide Number Placeholder 9">
            <a:extLst>
              <a:ext uri="{FF2B5EF4-FFF2-40B4-BE49-F238E27FC236}">
                <a16:creationId xmlns:a16="http://schemas.microsoft.com/office/drawing/2014/main" id="{4CE949A7-3270-43AC-BF06-618176DBAFA5}"/>
              </a:ext>
            </a:extLst>
          </p:cNvPr>
          <p:cNvSpPr>
            <a:spLocks noGrp="1"/>
          </p:cNvSpPr>
          <p:nvPr>
            <p:ph type="sldNum" sz="quarter" idx="12"/>
          </p:nvPr>
        </p:nvSpPr>
        <p:spPr/>
        <p:txBody>
          <a:bodyPr/>
          <a:lstStyle>
            <a:lvl1pPr>
              <a:defRPr/>
            </a:lvl1pPr>
          </a:lstStyle>
          <a:p>
            <a:pPr>
              <a:defRPr/>
            </a:pPr>
            <a:fld id="{B89B912D-987E-40EB-B080-F4FD2A02798C}" type="slidenum">
              <a:rPr lang="ru-RU"/>
              <a:pPr>
                <a:defRPr/>
              </a:pPr>
              <a:t>‹#›</a:t>
            </a:fld>
            <a:endParaRPr lang="ru-RU"/>
          </a:p>
        </p:txBody>
      </p:sp>
    </p:spTree>
    <p:extLst>
      <p:ext uri="{BB962C8B-B14F-4D97-AF65-F5344CB8AC3E}">
        <p14:creationId xmlns:p14="http://schemas.microsoft.com/office/powerpoint/2010/main" val="1857945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23" name="Objekt 1" hidden="1"/>
          <p:cNvGraphicFramePr>
            <a:graphicFrameLocks noChangeAspect="1"/>
          </p:cNvGraphicFramePr>
          <p:nvPr userDrawn="1">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112"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echteck 4" hidden="1"/>
          <p:cNvSpPr/>
          <p:nvPr userDrawn="1">
            <p:custDataLst>
              <p:tags r:id="rId3"/>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2600" dirty="0">
              <a:solidFill>
                <a:schemeClr val="tx1"/>
              </a:solidFill>
              <a:ea typeface="+mj-ea"/>
              <a:cs typeface="+mj-cs"/>
              <a:sym typeface="Arial" panose="020B0604020202020204" pitchFamily="34" charset="0"/>
            </a:endParaRPr>
          </a:p>
        </p:txBody>
      </p:sp>
      <p:sp>
        <p:nvSpPr>
          <p:cNvPr id="25" name="Freeform 5"/>
          <p:cNvSpPr>
            <a:spLocks noChangeAspect="1"/>
          </p:cNvSpPr>
          <p:nvPr userDrawn="1"/>
        </p:nvSpPr>
        <p:spPr bwMode="gray">
          <a:xfrm>
            <a:off x="0" y="1196975"/>
            <a:ext cx="11857038" cy="5111750"/>
          </a:xfrm>
          <a:prstGeom prst="rect">
            <a:avLst/>
          </a:prstGeom>
          <a:gradFill rotWithShape="1">
            <a:gsLst>
              <a:gs pos="0">
                <a:schemeClr val="accent1"/>
              </a:gs>
              <a:gs pos="100000">
                <a:schemeClr val="accent2"/>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221815"/>
              </a:solidFill>
            </a:endParaRPr>
          </a:p>
        </p:txBody>
      </p:sp>
      <p:pic>
        <p:nvPicPr>
          <p:cNvPr id="26" name="Grafik 73"/>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ieren 74"/>
          <p:cNvGrpSpPr>
            <a:grpSpLocks/>
          </p:cNvGrpSpPr>
          <p:nvPr userDrawn="1"/>
        </p:nvGrpSpPr>
        <p:grpSpPr bwMode="auto">
          <a:xfrm>
            <a:off x="-276225" y="-242888"/>
            <a:ext cx="12709525" cy="7343776"/>
            <a:chOff x="-207531" y="-243408"/>
            <a:chExt cx="9532060" cy="7344816"/>
          </a:xfrm>
        </p:grpSpPr>
        <p:cxnSp>
          <p:nvCxnSpPr>
            <p:cNvPr id="28" name="Gerader Verbinder 75"/>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Gerader Verbinder 76"/>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Gerader Verbinder 77"/>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Gerader Verbinder 78"/>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Gerader Verbinder 79"/>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2" name="Gerader Verbinder 80"/>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Gerader Verbinder 81"/>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 name="Gerader Verbinder 82"/>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 name="Gerader Verbinder 83"/>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6" name="Gerader Verbinder 84"/>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 name="Gerader Verbinder 85"/>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 name="Gerader Verbinder 86"/>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 name="Textplatzhalter 2"/>
          <p:cNvSpPr>
            <a:spLocks noGrp="1"/>
          </p:cNvSpPr>
          <p:nvPr>
            <p:ph type="body" sz="quarter" idx="10"/>
          </p:nvPr>
        </p:nvSpPr>
        <p:spPr bwMode="gray">
          <a:xfrm>
            <a:off x="983432" y="1795475"/>
            <a:ext cx="648000" cy="648000"/>
          </a:xfrm>
          <a:prstGeom prst="rect">
            <a:avLst/>
          </a:prstGeom>
          <a:solidFill>
            <a:schemeClr val="bg1"/>
          </a:solidFill>
        </p:spPr>
        <p:txBody>
          <a:bodyPr lIns="72000" tIns="36000" rIns="72000" bIns="36000" anchor="ctr">
            <a:noAutofit/>
          </a:bodyPr>
          <a:lstStyle>
            <a:lvl1pPr marL="0" indent="0" algn="ctr">
              <a:spcBef>
                <a:spcPts val="0"/>
              </a:spcBef>
              <a:buNone/>
              <a:defRPr sz="2800" spc="0">
                <a:solidFill>
                  <a:schemeClr val="accent1"/>
                </a:solidFill>
                <a:latin typeface="+mj-lt"/>
              </a:defRPr>
            </a:lvl1pPr>
          </a:lstStyle>
          <a:p>
            <a:pPr lvl="0"/>
            <a:r>
              <a:rPr lang="en-US" noProof="0"/>
              <a:t>Click to edit Master text styles</a:t>
            </a:r>
          </a:p>
        </p:txBody>
      </p:sp>
      <p:sp>
        <p:nvSpPr>
          <p:cNvPr id="33" name="Textplatzhalter 2"/>
          <p:cNvSpPr>
            <a:spLocks noGrp="1"/>
          </p:cNvSpPr>
          <p:nvPr>
            <p:ph type="body" sz="quarter" idx="11"/>
          </p:nvPr>
        </p:nvSpPr>
        <p:spPr bwMode="gray">
          <a:xfrm>
            <a:off x="983432" y="2580727"/>
            <a:ext cx="648000" cy="648000"/>
          </a:xfrm>
          <a:prstGeom prst="rect">
            <a:avLst/>
          </a:prstGeom>
          <a:solidFill>
            <a:schemeClr val="bg1"/>
          </a:solidFill>
        </p:spPr>
        <p:txBody>
          <a:bodyPr lIns="72000" tIns="36000" rIns="72000" bIns="36000" anchor="ctr">
            <a:noAutofit/>
          </a:bodyPr>
          <a:lstStyle>
            <a:lvl1pPr marL="0" indent="0" algn="ctr">
              <a:spcBef>
                <a:spcPts val="0"/>
              </a:spcBef>
              <a:buNone/>
              <a:defRPr sz="2800" spc="0">
                <a:solidFill>
                  <a:schemeClr val="accent1"/>
                </a:solidFill>
                <a:latin typeface="+mj-lt"/>
              </a:defRPr>
            </a:lvl1pPr>
          </a:lstStyle>
          <a:p>
            <a:pPr lvl="0"/>
            <a:r>
              <a:rPr lang="en-US" noProof="0"/>
              <a:t>Click to edit Master text styles</a:t>
            </a:r>
          </a:p>
        </p:txBody>
      </p:sp>
      <p:sp>
        <p:nvSpPr>
          <p:cNvPr id="34" name="Textplatzhalter 2"/>
          <p:cNvSpPr>
            <a:spLocks noGrp="1"/>
          </p:cNvSpPr>
          <p:nvPr>
            <p:ph type="body" sz="quarter" idx="12"/>
          </p:nvPr>
        </p:nvSpPr>
        <p:spPr bwMode="gray">
          <a:xfrm>
            <a:off x="983432" y="3365979"/>
            <a:ext cx="648000" cy="648000"/>
          </a:xfrm>
          <a:prstGeom prst="rect">
            <a:avLst/>
          </a:prstGeom>
          <a:solidFill>
            <a:schemeClr val="bg1"/>
          </a:solidFill>
        </p:spPr>
        <p:txBody>
          <a:bodyPr lIns="72000" tIns="36000" rIns="72000" bIns="36000" anchor="ctr">
            <a:noAutofit/>
          </a:bodyPr>
          <a:lstStyle>
            <a:lvl1pPr marL="0" indent="0" algn="ctr">
              <a:spcBef>
                <a:spcPts val="0"/>
              </a:spcBef>
              <a:buNone/>
              <a:defRPr sz="2800" spc="0">
                <a:solidFill>
                  <a:schemeClr val="accent1"/>
                </a:solidFill>
                <a:latin typeface="+mj-lt"/>
              </a:defRPr>
            </a:lvl1pPr>
          </a:lstStyle>
          <a:p>
            <a:pPr lvl="0"/>
            <a:r>
              <a:rPr lang="en-US" noProof="0"/>
              <a:t>Click to edit Master text styles</a:t>
            </a:r>
          </a:p>
        </p:txBody>
      </p:sp>
      <p:sp>
        <p:nvSpPr>
          <p:cNvPr id="35" name="Textplatzhalter 2"/>
          <p:cNvSpPr>
            <a:spLocks noGrp="1"/>
          </p:cNvSpPr>
          <p:nvPr>
            <p:ph type="body" sz="quarter" idx="13"/>
          </p:nvPr>
        </p:nvSpPr>
        <p:spPr bwMode="gray">
          <a:xfrm>
            <a:off x="983432" y="4151231"/>
            <a:ext cx="648000" cy="648000"/>
          </a:xfrm>
          <a:prstGeom prst="rect">
            <a:avLst/>
          </a:prstGeom>
          <a:solidFill>
            <a:schemeClr val="bg1"/>
          </a:solidFill>
        </p:spPr>
        <p:txBody>
          <a:bodyPr lIns="72000" tIns="36000" rIns="72000" bIns="36000" anchor="ctr">
            <a:noAutofit/>
          </a:bodyPr>
          <a:lstStyle>
            <a:lvl1pPr marL="0" indent="0" algn="ctr">
              <a:spcBef>
                <a:spcPts val="0"/>
              </a:spcBef>
              <a:buNone/>
              <a:defRPr sz="2800" spc="0">
                <a:solidFill>
                  <a:schemeClr val="accent1"/>
                </a:solidFill>
                <a:latin typeface="+mj-lt"/>
              </a:defRPr>
            </a:lvl1pPr>
          </a:lstStyle>
          <a:p>
            <a:pPr lvl="0"/>
            <a:r>
              <a:rPr lang="en-US" noProof="0"/>
              <a:t>Click to edit Master text styles</a:t>
            </a:r>
          </a:p>
        </p:txBody>
      </p:sp>
      <p:sp>
        <p:nvSpPr>
          <p:cNvPr id="37" name="Textplatzhalter 2"/>
          <p:cNvSpPr>
            <a:spLocks noGrp="1"/>
          </p:cNvSpPr>
          <p:nvPr>
            <p:ph type="body" sz="quarter" idx="15"/>
          </p:nvPr>
        </p:nvSpPr>
        <p:spPr bwMode="gray">
          <a:xfrm>
            <a:off x="5987988" y="1795475"/>
            <a:ext cx="648000" cy="648000"/>
          </a:xfrm>
          <a:prstGeom prst="rect">
            <a:avLst/>
          </a:prstGeom>
          <a:solidFill>
            <a:schemeClr val="bg1"/>
          </a:solidFill>
        </p:spPr>
        <p:txBody>
          <a:bodyPr lIns="72000" tIns="36000" rIns="72000" bIns="36000" anchor="ctr">
            <a:noAutofit/>
          </a:bodyPr>
          <a:lstStyle>
            <a:lvl1pPr marL="0" indent="0" algn="ctr">
              <a:spcBef>
                <a:spcPts val="0"/>
              </a:spcBef>
              <a:buNone/>
              <a:defRPr sz="2800" spc="0">
                <a:solidFill>
                  <a:schemeClr val="accent1"/>
                </a:solidFill>
                <a:latin typeface="+mj-lt"/>
              </a:defRPr>
            </a:lvl1pPr>
          </a:lstStyle>
          <a:p>
            <a:pPr lvl="0"/>
            <a:r>
              <a:rPr lang="en-US" noProof="0"/>
              <a:t>Click to edit Master text styles</a:t>
            </a:r>
          </a:p>
        </p:txBody>
      </p:sp>
      <p:sp>
        <p:nvSpPr>
          <p:cNvPr id="38" name="Textplatzhalter 2"/>
          <p:cNvSpPr>
            <a:spLocks noGrp="1"/>
          </p:cNvSpPr>
          <p:nvPr>
            <p:ph type="body" sz="quarter" idx="16"/>
          </p:nvPr>
        </p:nvSpPr>
        <p:spPr bwMode="gray">
          <a:xfrm>
            <a:off x="5987988" y="2580727"/>
            <a:ext cx="648000" cy="648000"/>
          </a:xfrm>
          <a:prstGeom prst="rect">
            <a:avLst/>
          </a:prstGeom>
          <a:solidFill>
            <a:schemeClr val="bg1"/>
          </a:solidFill>
        </p:spPr>
        <p:txBody>
          <a:bodyPr lIns="72000" tIns="36000" rIns="72000" bIns="36000" anchor="ctr">
            <a:noAutofit/>
          </a:bodyPr>
          <a:lstStyle>
            <a:lvl1pPr marL="0" indent="0" algn="ctr">
              <a:spcBef>
                <a:spcPts val="0"/>
              </a:spcBef>
              <a:buNone/>
              <a:defRPr sz="2800" spc="0">
                <a:solidFill>
                  <a:schemeClr val="accent1"/>
                </a:solidFill>
                <a:latin typeface="+mj-lt"/>
              </a:defRPr>
            </a:lvl1pPr>
          </a:lstStyle>
          <a:p>
            <a:pPr lvl="0"/>
            <a:r>
              <a:rPr lang="en-US" noProof="0"/>
              <a:t>Click to edit Master text styles</a:t>
            </a:r>
          </a:p>
        </p:txBody>
      </p:sp>
      <p:sp>
        <p:nvSpPr>
          <p:cNvPr id="39" name="Textplatzhalter 2"/>
          <p:cNvSpPr>
            <a:spLocks noGrp="1"/>
          </p:cNvSpPr>
          <p:nvPr>
            <p:ph type="body" sz="quarter" idx="17"/>
          </p:nvPr>
        </p:nvSpPr>
        <p:spPr bwMode="gray">
          <a:xfrm>
            <a:off x="5987988" y="3365979"/>
            <a:ext cx="648000" cy="648000"/>
          </a:xfrm>
          <a:prstGeom prst="rect">
            <a:avLst/>
          </a:prstGeom>
          <a:solidFill>
            <a:schemeClr val="bg1"/>
          </a:solidFill>
        </p:spPr>
        <p:txBody>
          <a:bodyPr lIns="72000" tIns="36000" rIns="72000" bIns="36000" anchor="ctr">
            <a:noAutofit/>
          </a:bodyPr>
          <a:lstStyle>
            <a:lvl1pPr marL="0" indent="0" algn="ctr">
              <a:spcBef>
                <a:spcPts val="0"/>
              </a:spcBef>
              <a:buNone/>
              <a:defRPr sz="2800" spc="0">
                <a:solidFill>
                  <a:schemeClr val="accent1"/>
                </a:solidFill>
                <a:latin typeface="+mj-lt"/>
              </a:defRPr>
            </a:lvl1pPr>
          </a:lstStyle>
          <a:p>
            <a:pPr lvl="0"/>
            <a:r>
              <a:rPr lang="en-US" noProof="0"/>
              <a:t>Click to edit Master text styles</a:t>
            </a:r>
          </a:p>
        </p:txBody>
      </p:sp>
      <p:sp>
        <p:nvSpPr>
          <p:cNvPr id="40" name="Textplatzhalter 2"/>
          <p:cNvSpPr>
            <a:spLocks noGrp="1"/>
          </p:cNvSpPr>
          <p:nvPr>
            <p:ph type="body" sz="quarter" idx="18"/>
          </p:nvPr>
        </p:nvSpPr>
        <p:spPr bwMode="gray">
          <a:xfrm>
            <a:off x="5987988" y="4151231"/>
            <a:ext cx="648000" cy="648000"/>
          </a:xfrm>
          <a:prstGeom prst="rect">
            <a:avLst/>
          </a:prstGeom>
          <a:solidFill>
            <a:schemeClr val="bg1"/>
          </a:solidFill>
        </p:spPr>
        <p:txBody>
          <a:bodyPr lIns="72000" tIns="36000" rIns="72000" bIns="36000" anchor="ctr">
            <a:noAutofit/>
          </a:bodyPr>
          <a:lstStyle>
            <a:lvl1pPr marL="0" indent="0" algn="ctr">
              <a:spcBef>
                <a:spcPts val="0"/>
              </a:spcBef>
              <a:buNone/>
              <a:defRPr sz="2800" spc="0">
                <a:solidFill>
                  <a:schemeClr val="accent1"/>
                </a:solidFill>
                <a:latin typeface="+mj-lt"/>
              </a:defRPr>
            </a:lvl1pPr>
          </a:lstStyle>
          <a:p>
            <a:pPr lvl="0"/>
            <a:r>
              <a:rPr lang="en-US" noProof="0"/>
              <a:t>Click to edit Master text styles</a:t>
            </a:r>
          </a:p>
        </p:txBody>
      </p:sp>
      <p:sp>
        <p:nvSpPr>
          <p:cNvPr id="42" name="Textplatzhalter 2"/>
          <p:cNvSpPr>
            <a:spLocks noGrp="1"/>
          </p:cNvSpPr>
          <p:nvPr>
            <p:ph type="body" sz="quarter" idx="20"/>
          </p:nvPr>
        </p:nvSpPr>
        <p:spPr bwMode="gray">
          <a:xfrm>
            <a:off x="1642917" y="1795475"/>
            <a:ext cx="4032000" cy="648000"/>
          </a:xfrm>
          <a:prstGeom prst="rect">
            <a:avLst/>
          </a:prstGeom>
          <a:noFill/>
        </p:spPr>
        <p:txBody>
          <a:bodyPr lIns="144000" tIns="36000" rIns="72000" bIns="36000" anchor="ctr">
            <a:noAutofit/>
          </a:bodyPr>
          <a:lstStyle>
            <a:lvl1pPr marL="0" indent="0" algn="l">
              <a:spcBef>
                <a:spcPts val="0"/>
              </a:spcBef>
              <a:buNone/>
              <a:defRPr sz="2000" spc="0">
                <a:solidFill>
                  <a:schemeClr val="bg1"/>
                </a:solidFill>
                <a:latin typeface="+mj-lt"/>
              </a:defRPr>
            </a:lvl1pPr>
          </a:lstStyle>
          <a:p>
            <a:pPr lvl="0"/>
            <a:r>
              <a:rPr lang="en-US" noProof="0"/>
              <a:t>Click to edit Master text styles</a:t>
            </a:r>
          </a:p>
        </p:txBody>
      </p:sp>
      <p:sp>
        <p:nvSpPr>
          <p:cNvPr id="43" name="Textplatzhalter 2"/>
          <p:cNvSpPr>
            <a:spLocks noGrp="1"/>
          </p:cNvSpPr>
          <p:nvPr>
            <p:ph type="body" sz="quarter" idx="21"/>
          </p:nvPr>
        </p:nvSpPr>
        <p:spPr bwMode="gray">
          <a:xfrm>
            <a:off x="1642917" y="2580727"/>
            <a:ext cx="4032000" cy="648000"/>
          </a:xfrm>
          <a:prstGeom prst="rect">
            <a:avLst/>
          </a:prstGeom>
          <a:noFill/>
        </p:spPr>
        <p:txBody>
          <a:bodyPr lIns="144000" tIns="36000" rIns="72000" bIns="36000" anchor="ctr">
            <a:noAutofit/>
          </a:bodyPr>
          <a:lstStyle>
            <a:lvl1pPr marL="0" indent="0" algn="l">
              <a:spcBef>
                <a:spcPts val="0"/>
              </a:spcBef>
              <a:buNone/>
              <a:defRPr sz="2000" spc="0">
                <a:solidFill>
                  <a:schemeClr val="bg1"/>
                </a:solidFill>
                <a:latin typeface="+mj-lt"/>
              </a:defRPr>
            </a:lvl1pPr>
          </a:lstStyle>
          <a:p>
            <a:pPr lvl="0"/>
            <a:r>
              <a:rPr lang="en-US" noProof="0"/>
              <a:t>Click to edit Master text styles</a:t>
            </a:r>
          </a:p>
        </p:txBody>
      </p:sp>
      <p:sp>
        <p:nvSpPr>
          <p:cNvPr id="44" name="Textplatzhalter 2"/>
          <p:cNvSpPr>
            <a:spLocks noGrp="1"/>
          </p:cNvSpPr>
          <p:nvPr>
            <p:ph type="body" sz="quarter" idx="22"/>
          </p:nvPr>
        </p:nvSpPr>
        <p:spPr bwMode="gray">
          <a:xfrm>
            <a:off x="1642917" y="3365979"/>
            <a:ext cx="4032000" cy="648000"/>
          </a:xfrm>
          <a:prstGeom prst="rect">
            <a:avLst/>
          </a:prstGeom>
          <a:noFill/>
        </p:spPr>
        <p:txBody>
          <a:bodyPr lIns="144000" tIns="36000" rIns="72000" bIns="36000" anchor="ctr">
            <a:noAutofit/>
          </a:bodyPr>
          <a:lstStyle>
            <a:lvl1pPr marL="0" indent="0" algn="l">
              <a:spcBef>
                <a:spcPts val="0"/>
              </a:spcBef>
              <a:buNone/>
              <a:defRPr sz="2000" spc="0">
                <a:solidFill>
                  <a:schemeClr val="bg1"/>
                </a:solidFill>
                <a:latin typeface="+mj-lt"/>
              </a:defRPr>
            </a:lvl1pPr>
          </a:lstStyle>
          <a:p>
            <a:pPr lvl="0"/>
            <a:r>
              <a:rPr lang="en-US" noProof="0"/>
              <a:t>Click to edit Master text styles</a:t>
            </a:r>
          </a:p>
        </p:txBody>
      </p:sp>
      <p:sp>
        <p:nvSpPr>
          <p:cNvPr id="45" name="Textplatzhalter 2"/>
          <p:cNvSpPr>
            <a:spLocks noGrp="1"/>
          </p:cNvSpPr>
          <p:nvPr>
            <p:ph type="body" sz="quarter" idx="23"/>
          </p:nvPr>
        </p:nvSpPr>
        <p:spPr bwMode="gray">
          <a:xfrm>
            <a:off x="1642917" y="4151231"/>
            <a:ext cx="4032000" cy="648000"/>
          </a:xfrm>
          <a:prstGeom prst="rect">
            <a:avLst/>
          </a:prstGeom>
          <a:noFill/>
        </p:spPr>
        <p:txBody>
          <a:bodyPr lIns="144000" tIns="36000" rIns="72000" bIns="36000" anchor="ctr">
            <a:noAutofit/>
          </a:bodyPr>
          <a:lstStyle>
            <a:lvl1pPr marL="0" indent="0" algn="l">
              <a:spcBef>
                <a:spcPts val="0"/>
              </a:spcBef>
              <a:buNone/>
              <a:defRPr sz="2000" spc="0">
                <a:solidFill>
                  <a:schemeClr val="bg1"/>
                </a:solidFill>
                <a:latin typeface="+mj-lt"/>
              </a:defRPr>
            </a:lvl1pPr>
          </a:lstStyle>
          <a:p>
            <a:pPr lvl="0"/>
            <a:r>
              <a:rPr lang="en-US" noProof="0"/>
              <a:t>Click to edit Master text styles</a:t>
            </a:r>
          </a:p>
        </p:txBody>
      </p:sp>
      <p:sp>
        <p:nvSpPr>
          <p:cNvPr id="47" name="Textplatzhalter 2"/>
          <p:cNvSpPr>
            <a:spLocks noGrp="1"/>
          </p:cNvSpPr>
          <p:nvPr>
            <p:ph type="body" sz="quarter" idx="25"/>
          </p:nvPr>
        </p:nvSpPr>
        <p:spPr bwMode="gray">
          <a:xfrm>
            <a:off x="6648329" y="1795475"/>
            <a:ext cx="4032000" cy="648000"/>
          </a:xfrm>
          <a:prstGeom prst="rect">
            <a:avLst/>
          </a:prstGeom>
          <a:noFill/>
        </p:spPr>
        <p:txBody>
          <a:bodyPr lIns="144000" tIns="36000" rIns="72000" bIns="36000" anchor="ctr">
            <a:noAutofit/>
          </a:bodyPr>
          <a:lstStyle>
            <a:lvl1pPr marL="0" indent="0" algn="l">
              <a:spcBef>
                <a:spcPts val="0"/>
              </a:spcBef>
              <a:buNone/>
              <a:defRPr sz="2000" spc="0">
                <a:solidFill>
                  <a:schemeClr val="bg1"/>
                </a:solidFill>
                <a:latin typeface="+mj-lt"/>
              </a:defRPr>
            </a:lvl1pPr>
          </a:lstStyle>
          <a:p>
            <a:pPr lvl="0"/>
            <a:r>
              <a:rPr lang="en-US" noProof="0"/>
              <a:t>Click to edit Master text styles</a:t>
            </a:r>
          </a:p>
        </p:txBody>
      </p:sp>
      <p:sp>
        <p:nvSpPr>
          <p:cNvPr id="48" name="Textplatzhalter 2"/>
          <p:cNvSpPr>
            <a:spLocks noGrp="1"/>
          </p:cNvSpPr>
          <p:nvPr>
            <p:ph type="body" sz="quarter" idx="26"/>
          </p:nvPr>
        </p:nvSpPr>
        <p:spPr bwMode="gray">
          <a:xfrm>
            <a:off x="6648329" y="2580727"/>
            <a:ext cx="4032000" cy="648000"/>
          </a:xfrm>
          <a:prstGeom prst="rect">
            <a:avLst/>
          </a:prstGeom>
          <a:noFill/>
        </p:spPr>
        <p:txBody>
          <a:bodyPr lIns="144000" tIns="36000" rIns="72000" bIns="36000" anchor="ctr">
            <a:noAutofit/>
          </a:bodyPr>
          <a:lstStyle>
            <a:lvl1pPr marL="0" indent="0" algn="l">
              <a:spcBef>
                <a:spcPts val="0"/>
              </a:spcBef>
              <a:buNone/>
              <a:defRPr sz="2000" spc="0">
                <a:solidFill>
                  <a:schemeClr val="bg1"/>
                </a:solidFill>
                <a:latin typeface="+mj-lt"/>
              </a:defRPr>
            </a:lvl1pPr>
          </a:lstStyle>
          <a:p>
            <a:pPr lvl="0"/>
            <a:r>
              <a:rPr lang="en-US" noProof="0"/>
              <a:t>Click to edit Master text styles</a:t>
            </a:r>
          </a:p>
        </p:txBody>
      </p:sp>
      <p:sp>
        <p:nvSpPr>
          <p:cNvPr id="49" name="Textplatzhalter 2"/>
          <p:cNvSpPr>
            <a:spLocks noGrp="1"/>
          </p:cNvSpPr>
          <p:nvPr>
            <p:ph type="body" sz="quarter" idx="27"/>
          </p:nvPr>
        </p:nvSpPr>
        <p:spPr bwMode="gray">
          <a:xfrm>
            <a:off x="6648329" y="3365979"/>
            <a:ext cx="4032000" cy="648000"/>
          </a:xfrm>
          <a:prstGeom prst="rect">
            <a:avLst/>
          </a:prstGeom>
          <a:noFill/>
        </p:spPr>
        <p:txBody>
          <a:bodyPr lIns="144000" tIns="36000" rIns="72000" bIns="36000" anchor="ctr">
            <a:noAutofit/>
          </a:bodyPr>
          <a:lstStyle>
            <a:lvl1pPr marL="0" indent="0" algn="l">
              <a:spcBef>
                <a:spcPts val="0"/>
              </a:spcBef>
              <a:buNone/>
              <a:defRPr sz="2000" spc="0">
                <a:solidFill>
                  <a:schemeClr val="bg1"/>
                </a:solidFill>
                <a:latin typeface="+mj-lt"/>
              </a:defRPr>
            </a:lvl1pPr>
          </a:lstStyle>
          <a:p>
            <a:pPr lvl="0"/>
            <a:r>
              <a:rPr lang="en-US" noProof="0"/>
              <a:t>Click to edit Master text styles</a:t>
            </a:r>
          </a:p>
        </p:txBody>
      </p:sp>
      <p:sp>
        <p:nvSpPr>
          <p:cNvPr id="50" name="Textplatzhalter 2"/>
          <p:cNvSpPr>
            <a:spLocks noGrp="1"/>
          </p:cNvSpPr>
          <p:nvPr>
            <p:ph type="body" sz="quarter" idx="28"/>
          </p:nvPr>
        </p:nvSpPr>
        <p:spPr bwMode="gray">
          <a:xfrm>
            <a:off x="6648329" y="4151231"/>
            <a:ext cx="4032000" cy="648000"/>
          </a:xfrm>
          <a:prstGeom prst="rect">
            <a:avLst/>
          </a:prstGeom>
          <a:noFill/>
        </p:spPr>
        <p:txBody>
          <a:bodyPr lIns="144000" tIns="36000" rIns="72000" bIns="36000" anchor="ctr">
            <a:noAutofit/>
          </a:bodyPr>
          <a:lstStyle>
            <a:lvl1pPr marL="0" indent="0" algn="l">
              <a:spcBef>
                <a:spcPts val="0"/>
              </a:spcBef>
              <a:buNone/>
              <a:defRPr sz="2000" spc="0">
                <a:solidFill>
                  <a:schemeClr val="bg1"/>
                </a:solidFill>
                <a:latin typeface="+mj-lt"/>
              </a:defRPr>
            </a:lvl1pPr>
          </a:lstStyle>
          <a:p>
            <a:pPr lvl="0"/>
            <a:r>
              <a:rPr lang="en-US" noProof="0"/>
              <a:t>Click to edit Master text styles</a:t>
            </a:r>
          </a:p>
        </p:txBody>
      </p:sp>
      <p:sp>
        <p:nvSpPr>
          <p:cNvPr id="36" name="Textplatzhalter 2"/>
          <p:cNvSpPr>
            <a:spLocks noGrp="1"/>
          </p:cNvSpPr>
          <p:nvPr>
            <p:ph type="body" sz="quarter" idx="14"/>
          </p:nvPr>
        </p:nvSpPr>
        <p:spPr bwMode="gray">
          <a:xfrm>
            <a:off x="983432" y="4936485"/>
            <a:ext cx="648000" cy="648000"/>
          </a:xfrm>
          <a:prstGeom prst="rect">
            <a:avLst/>
          </a:prstGeom>
          <a:solidFill>
            <a:schemeClr val="bg1"/>
          </a:solidFill>
        </p:spPr>
        <p:txBody>
          <a:bodyPr lIns="72000" tIns="36000" rIns="72000" bIns="36000" anchor="ctr">
            <a:noAutofit/>
          </a:bodyPr>
          <a:lstStyle>
            <a:lvl1pPr marL="0" indent="0" algn="ctr">
              <a:spcBef>
                <a:spcPts val="0"/>
              </a:spcBef>
              <a:buNone/>
              <a:defRPr sz="2800" spc="0">
                <a:solidFill>
                  <a:schemeClr val="accent1"/>
                </a:solidFill>
                <a:latin typeface="+mj-lt"/>
              </a:defRPr>
            </a:lvl1pPr>
          </a:lstStyle>
          <a:p>
            <a:pPr lvl="0"/>
            <a:r>
              <a:rPr lang="en-US" noProof="0"/>
              <a:t>Click to edit Master text styles</a:t>
            </a:r>
          </a:p>
        </p:txBody>
      </p:sp>
      <p:sp>
        <p:nvSpPr>
          <p:cNvPr id="41" name="Textplatzhalter 2"/>
          <p:cNvSpPr>
            <a:spLocks noGrp="1"/>
          </p:cNvSpPr>
          <p:nvPr>
            <p:ph type="body" sz="quarter" idx="19"/>
          </p:nvPr>
        </p:nvSpPr>
        <p:spPr bwMode="gray">
          <a:xfrm>
            <a:off x="5987988" y="4936485"/>
            <a:ext cx="648000" cy="648000"/>
          </a:xfrm>
          <a:prstGeom prst="rect">
            <a:avLst/>
          </a:prstGeom>
          <a:solidFill>
            <a:schemeClr val="bg1"/>
          </a:solidFill>
        </p:spPr>
        <p:txBody>
          <a:bodyPr lIns="72000" tIns="36000" rIns="72000" bIns="36000" anchor="ctr">
            <a:noAutofit/>
          </a:bodyPr>
          <a:lstStyle>
            <a:lvl1pPr marL="0" indent="0" algn="ctr">
              <a:spcBef>
                <a:spcPts val="0"/>
              </a:spcBef>
              <a:buNone/>
              <a:defRPr sz="2800" spc="0">
                <a:solidFill>
                  <a:schemeClr val="accent1"/>
                </a:solidFill>
                <a:latin typeface="+mj-lt"/>
              </a:defRPr>
            </a:lvl1pPr>
          </a:lstStyle>
          <a:p>
            <a:pPr lvl="0"/>
            <a:r>
              <a:rPr lang="en-US" noProof="0"/>
              <a:t>Click to edit Master text styles</a:t>
            </a:r>
          </a:p>
        </p:txBody>
      </p:sp>
      <p:sp>
        <p:nvSpPr>
          <p:cNvPr id="46" name="Textplatzhalter 2"/>
          <p:cNvSpPr>
            <a:spLocks noGrp="1"/>
          </p:cNvSpPr>
          <p:nvPr>
            <p:ph type="body" sz="quarter" idx="24"/>
          </p:nvPr>
        </p:nvSpPr>
        <p:spPr bwMode="gray">
          <a:xfrm>
            <a:off x="1642917" y="4936485"/>
            <a:ext cx="4032000" cy="648000"/>
          </a:xfrm>
          <a:prstGeom prst="rect">
            <a:avLst/>
          </a:prstGeom>
          <a:noFill/>
        </p:spPr>
        <p:txBody>
          <a:bodyPr lIns="144000" tIns="36000" rIns="72000" bIns="36000" anchor="ctr">
            <a:noAutofit/>
          </a:bodyPr>
          <a:lstStyle>
            <a:lvl1pPr marL="0" indent="0" algn="l">
              <a:spcBef>
                <a:spcPts val="0"/>
              </a:spcBef>
              <a:buNone/>
              <a:defRPr sz="2000" spc="0">
                <a:solidFill>
                  <a:schemeClr val="bg1"/>
                </a:solidFill>
                <a:latin typeface="+mj-lt"/>
              </a:defRPr>
            </a:lvl1pPr>
          </a:lstStyle>
          <a:p>
            <a:pPr lvl="0"/>
            <a:r>
              <a:rPr lang="en-US" noProof="0"/>
              <a:t>Click to edit Master text styles</a:t>
            </a:r>
          </a:p>
        </p:txBody>
      </p:sp>
      <p:sp>
        <p:nvSpPr>
          <p:cNvPr id="51" name="Textplatzhalter 2"/>
          <p:cNvSpPr>
            <a:spLocks noGrp="1"/>
          </p:cNvSpPr>
          <p:nvPr>
            <p:ph type="body" sz="quarter" idx="29"/>
          </p:nvPr>
        </p:nvSpPr>
        <p:spPr bwMode="gray">
          <a:xfrm>
            <a:off x="6648329" y="4936485"/>
            <a:ext cx="4032000" cy="648000"/>
          </a:xfrm>
          <a:prstGeom prst="rect">
            <a:avLst/>
          </a:prstGeom>
          <a:noFill/>
        </p:spPr>
        <p:txBody>
          <a:bodyPr lIns="144000" tIns="36000" rIns="72000" bIns="36000" anchor="ctr">
            <a:noAutofit/>
          </a:bodyPr>
          <a:lstStyle>
            <a:lvl1pPr marL="0" indent="0" algn="l">
              <a:spcBef>
                <a:spcPts val="0"/>
              </a:spcBef>
              <a:buNone/>
              <a:defRPr sz="2000" spc="0">
                <a:solidFill>
                  <a:schemeClr val="bg1"/>
                </a:solidFill>
                <a:latin typeface="+mj-lt"/>
              </a:defRPr>
            </a:lvl1pPr>
          </a:lstStyle>
          <a:p>
            <a:pPr lvl="0"/>
            <a:r>
              <a:rPr lang="en-US" noProof="0"/>
              <a:t>Click to edit Master text styles</a:t>
            </a:r>
          </a:p>
        </p:txBody>
      </p:sp>
      <p:sp>
        <p:nvSpPr>
          <p:cNvPr id="4" name="Titel 3"/>
          <p:cNvSpPr>
            <a:spLocks noGrp="1"/>
          </p:cNvSpPr>
          <p:nvPr>
            <p:ph type="title"/>
          </p:nvPr>
        </p:nvSpPr>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302993697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Slide V01">
    <p:spTree>
      <p:nvGrpSpPr>
        <p:cNvPr id="1" name=""/>
        <p:cNvGrpSpPr/>
        <p:nvPr/>
      </p:nvGrpSpPr>
      <p:grpSpPr>
        <a:xfrm>
          <a:off x="0" y="0"/>
          <a:ext cx="0" cy="0"/>
          <a:chOff x="0" y="0"/>
          <a:chExt cx="0" cy="0"/>
        </a:xfrm>
      </p:grpSpPr>
      <p:graphicFrame>
        <p:nvGraphicFramePr>
          <p:cNvPr id="5" name="Objekt 3" hidden="1"/>
          <p:cNvGraphicFramePr>
            <a:graphicFrameLocks noChangeAspect="1"/>
          </p:cNvGraphicFramePr>
          <p:nvPr userDrawn="1">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136"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hteck 2" hidden="1"/>
          <p:cNvSpPr/>
          <p:nvPr userDrawn="1">
            <p:custDataLst>
              <p:tags r:id="rId3"/>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2800" dirty="0">
              <a:solidFill>
                <a:schemeClr val="tx1"/>
              </a:solidFill>
              <a:ea typeface="+mj-ea"/>
              <a:cs typeface="+mj-cs"/>
              <a:sym typeface="Arial" panose="020B0604020202020204" pitchFamily="34" charset="0"/>
            </a:endParaRPr>
          </a:p>
        </p:txBody>
      </p:sp>
      <p:sp>
        <p:nvSpPr>
          <p:cNvPr id="7" name="Freeform 5"/>
          <p:cNvSpPr>
            <a:spLocks noChangeAspect="1"/>
          </p:cNvSpPr>
          <p:nvPr userDrawn="1"/>
        </p:nvSpPr>
        <p:spPr bwMode="gray">
          <a:xfrm>
            <a:off x="0" y="1196975"/>
            <a:ext cx="6432550" cy="5111750"/>
          </a:xfrm>
          <a:prstGeom prst="rect">
            <a:avLst/>
          </a:prstGeom>
          <a:gradFill rotWithShape="1">
            <a:gsLst>
              <a:gs pos="0">
                <a:schemeClr val="accent1"/>
              </a:gs>
              <a:gs pos="100000">
                <a:schemeClr val="accent2"/>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221815"/>
              </a:solidFill>
            </a:endParaRPr>
          </a:p>
        </p:txBody>
      </p:sp>
      <p:sp>
        <p:nvSpPr>
          <p:cNvPr id="8" name="Rechteck 17"/>
          <p:cNvSpPr>
            <a:spLocks noChangeArrowheads="1"/>
          </p:cNvSpPr>
          <p:nvPr userDrawn="1"/>
        </p:nvSpPr>
        <p:spPr bwMode="gray">
          <a:xfrm>
            <a:off x="2855913" y="1952625"/>
            <a:ext cx="9336087" cy="2474913"/>
          </a:xfrm>
          <a:prstGeom prst="rect">
            <a:avLst/>
          </a:prstGeom>
          <a:solidFill>
            <a:schemeClr val="accent2">
              <a:alpha val="9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780000" tIns="72000" rIns="288000" bIns="1314000" anchor="b"/>
          <a:lstStyle/>
          <a:p>
            <a:endParaRPr lang="en-GB" sz="2800">
              <a:solidFill>
                <a:schemeClr val="bg1"/>
              </a:solidFill>
            </a:endParaRPr>
          </a:p>
        </p:txBody>
      </p:sp>
      <p:pic>
        <p:nvPicPr>
          <p:cNvPr id="9" name="Grafik 40"/>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pieren 41"/>
          <p:cNvGrpSpPr>
            <a:grpSpLocks/>
          </p:cNvGrpSpPr>
          <p:nvPr userDrawn="1"/>
        </p:nvGrpSpPr>
        <p:grpSpPr bwMode="auto">
          <a:xfrm>
            <a:off x="-276225" y="-242888"/>
            <a:ext cx="12709525" cy="7343776"/>
            <a:chOff x="-207531" y="-243408"/>
            <a:chExt cx="9532060" cy="7344816"/>
          </a:xfrm>
        </p:grpSpPr>
        <p:cxnSp>
          <p:nvCxnSpPr>
            <p:cNvPr id="11" name="Gerader Verbinder 42"/>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43"/>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44"/>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Gerader Verbinder 45"/>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46"/>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47"/>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48"/>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Gerader Verbinder 49"/>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Gerader Verbinder 50"/>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Gerader Verbinder 51"/>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Gerader Verbinder 52"/>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Gerader Verbinder 53"/>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4" name="Untertitel 2"/>
          <p:cNvSpPr>
            <a:spLocks noGrp="1"/>
          </p:cNvSpPr>
          <p:nvPr>
            <p:ph type="subTitle" idx="1"/>
          </p:nvPr>
        </p:nvSpPr>
        <p:spPr bwMode="gray">
          <a:xfrm>
            <a:off x="6888376" y="3195227"/>
            <a:ext cx="4968000" cy="246221"/>
          </a:xfrm>
          <a:prstGeom prst="rect">
            <a:avLst/>
          </a:prstGeom>
        </p:spPr>
        <p:txBody>
          <a:bodyPr>
            <a:spAutoFit/>
          </a:bodyPr>
          <a:lstStyle>
            <a:lvl1pPr marL="0" indent="0" algn="l">
              <a:buNone/>
              <a:defRPr sz="16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12" name="Textplatzhalter 11"/>
          <p:cNvSpPr>
            <a:spLocks noGrp="1"/>
          </p:cNvSpPr>
          <p:nvPr>
            <p:ph type="body" sz="quarter" idx="10"/>
          </p:nvPr>
        </p:nvSpPr>
        <p:spPr bwMode="gray">
          <a:xfrm>
            <a:off x="2931671" y="1766826"/>
            <a:ext cx="3164328" cy="2846933"/>
          </a:xfrm>
          <a:prstGeom prst="rect">
            <a:avLst/>
          </a:prstGeom>
        </p:spPr>
        <p:txBody>
          <a:bodyPr wrap="none">
            <a:spAutoFit/>
          </a:bodyPr>
          <a:lstStyle>
            <a:lvl1pPr marL="0" indent="0" algn="r">
              <a:spcBef>
                <a:spcPts val="0"/>
              </a:spcBef>
              <a:buNone/>
              <a:defRPr sz="18500">
                <a:solidFill>
                  <a:schemeClr val="bg1"/>
                </a:solidFill>
                <a:latin typeface="+mj-lt"/>
              </a:defRPr>
            </a:lvl1pPr>
          </a:lstStyle>
          <a:p>
            <a:pPr lvl="0"/>
            <a:r>
              <a:rPr lang="en-US" noProof="0"/>
              <a:t>Click to edit Master text styles</a:t>
            </a:r>
          </a:p>
        </p:txBody>
      </p:sp>
      <p:sp>
        <p:nvSpPr>
          <p:cNvPr id="19" name="Titel 18"/>
          <p:cNvSpPr>
            <a:spLocks noGrp="1"/>
          </p:cNvSpPr>
          <p:nvPr>
            <p:ph type="title"/>
          </p:nvPr>
        </p:nvSpPr>
        <p:spPr bwMode="gray">
          <a:xfrm>
            <a:off x="6888640" y="2681279"/>
            <a:ext cx="4968000" cy="430887"/>
          </a:xfrm>
        </p:spPr>
        <p:txBody>
          <a:bodyPr/>
          <a:lstStyle>
            <a:lvl1pPr>
              <a:defRPr sz="2800">
                <a:solidFill>
                  <a:schemeClr val="bg1"/>
                </a:solidFill>
              </a:defRPr>
            </a:lvl1pPr>
          </a:lstStyle>
          <a:p>
            <a:r>
              <a:rPr lang="en-US" noProof="0"/>
              <a:t>Click to edit Master title style</a:t>
            </a:r>
            <a:endParaRPr lang="en-GB" noProof="0"/>
          </a:p>
        </p:txBody>
      </p:sp>
    </p:spTree>
    <p:extLst>
      <p:ext uri="{BB962C8B-B14F-4D97-AF65-F5344CB8AC3E}">
        <p14:creationId xmlns:p14="http://schemas.microsoft.com/office/powerpoint/2010/main" val="5255066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Slide V0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6160"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hteck 2" hidden="1"/>
          <p:cNvSpPr/>
          <p:nvPr userDrawn="1">
            <p:custDataLst>
              <p:tags r:id="rId3"/>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2600" dirty="0">
              <a:solidFill>
                <a:schemeClr val="tx1"/>
              </a:solidFill>
              <a:ea typeface="+mj-ea"/>
              <a:cs typeface="+mj-cs"/>
              <a:sym typeface="Arial" panose="020B0604020202020204" pitchFamily="34" charset="0"/>
            </a:endParaRPr>
          </a:p>
        </p:txBody>
      </p:sp>
      <p:cxnSp>
        <p:nvCxnSpPr>
          <p:cNvPr id="7" name="Gerade Verbindung 8"/>
          <p:cNvCxnSpPr/>
          <p:nvPr userDrawn="1"/>
        </p:nvCxnSpPr>
        <p:spPr bwMode="gray">
          <a:xfrm>
            <a:off x="334963" y="2355850"/>
            <a:ext cx="118570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afik 36"/>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ieren 37"/>
          <p:cNvGrpSpPr>
            <a:grpSpLocks/>
          </p:cNvGrpSpPr>
          <p:nvPr userDrawn="1"/>
        </p:nvGrpSpPr>
        <p:grpSpPr bwMode="auto">
          <a:xfrm>
            <a:off x="-276225" y="-242888"/>
            <a:ext cx="12709525" cy="7343776"/>
            <a:chOff x="-207531" y="-243408"/>
            <a:chExt cx="9532060" cy="7344816"/>
          </a:xfrm>
        </p:grpSpPr>
        <p:cxnSp>
          <p:nvCxnSpPr>
            <p:cNvPr id="10" name="Gerader Verbinder 38"/>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Gerader Verbinder 39"/>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Gerader Verbinder 40"/>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41"/>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42"/>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Gerader Verbinder 43"/>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44"/>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45"/>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46"/>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47"/>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Gerader Verbinder 48"/>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Gerader Verbinder 49"/>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4" name="Untertitel 2"/>
          <p:cNvSpPr>
            <a:spLocks noGrp="1"/>
          </p:cNvSpPr>
          <p:nvPr>
            <p:ph type="subTitle" idx="1"/>
          </p:nvPr>
        </p:nvSpPr>
        <p:spPr bwMode="gray">
          <a:xfrm>
            <a:off x="335359" y="2511459"/>
            <a:ext cx="8640000" cy="307777"/>
          </a:xfrm>
          <a:prstGeom prst="rect">
            <a:avLst/>
          </a:prstGeom>
        </p:spPr>
        <p:txBody>
          <a:bodyPr>
            <a:spAutoFit/>
          </a:bodyPr>
          <a:lstStyle>
            <a:lvl1pPr marL="0" indent="0" algn="l">
              <a:buNone/>
              <a:defRPr sz="20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5" name="Titel 4"/>
          <p:cNvSpPr>
            <a:spLocks noGrp="1"/>
          </p:cNvSpPr>
          <p:nvPr>
            <p:ph type="title"/>
          </p:nvPr>
        </p:nvSpPr>
        <p:spPr bwMode="gray">
          <a:xfrm>
            <a:off x="335359" y="1770991"/>
            <a:ext cx="8640000" cy="40011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95664737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5" name="Objekt 3" hidden="1"/>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7198" name="think-cell Folie" r:id="rId7" imgW="360" imgH="360" progId="TCLayout.ActiveDocument.1">
                  <p:embed/>
                </p:oleObj>
              </mc:Choice>
              <mc:Fallback>
                <p:oleObj name="think-cell Foli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hteck 13" hidden="1"/>
          <p:cNvSpPr/>
          <p:nvPr>
            <p:custDataLst>
              <p:tags r:id="rId3"/>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2600" dirty="0">
              <a:solidFill>
                <a:schemeClr val="tx1"/>
              </a:solidFill>
              <a:ea typeface="+mj-ea"/>
              <a:cs typeface="+mj-cs"/>
              <a:sym typeface="Arial" panose="020B0604020202020204" pitchFamily="34" charset="0"/>
            </a:endParaRPr>
          </a:p>
        </p:txBody>
      </p:sp>
      <p:grpSp>
        <p:nvGrpSpPr>
          <p:cNvPr id="8" name="Gruppieren 12"/>
          <p:cNvGrpSpPr>
            <a:grpSpLocks/>
          </p:cNvGrpSpPr>
          <p:nvPr/>
        </p:nvGrpSpPr>
        <p:grpSpPr bwMode="auto">
          <a:xfrm>
            <a:off x="-276225" y="-242888"/>
            <a:ext cx="12709525" cy="7343776"/>
            <a:chOff x="-207531" y="-243408"/>
            <a:chExt cx="9532060" cy="7344816"/>
          </a:xfrm>
        </p:grpSpPr>
        <p:cxnSp>
          <p:nvCxnSpPr>
            <p:cNvPr id="9" name="Gerader Verbinder 14"/>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Gerader Verbinder 18"/>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Gerader Verbinder 19"/>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Gerader Verbinder 20"/>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21"/>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Gerader Verbinder 22"/>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23"/>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24"/>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25"/>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26"/>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27"/>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Gerader Verbinder 28"/>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2" name="Freeform 5"/>
          <p:cNvSpPr>
            <a:spLocks noChangeAspect="1"/>
          </p:cNvSpPr>
          <p:nvPr/>
        </p:nvSpPr>
        <p:spPr bwMode="gray">
          <a:xfrm flipH="1">
            <a:off x="334963" y="6497638"/>
            <a:ext cx="11520487" cy="369887"/>
          </a:xfrm>
          <a:prstGeom prst="rect">
            <a:avLst/>
          </a:prstGeom>
          <a:gradFill rotWithShape="1">
            <a:gsLst>
              <a:gs pos="0">
                <a:schemeClr val="accent1"/>
              </a:gs>
              <a:gs pos="100000">
                <a:schemeClr val="accent2"/>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221815"/>
              </a:solidFill>
            </a:endParaRPr>
          </a:p>
        </p:txBody>
      </p:sp>
      <p:cxnSp>
        <p:nvCxnSpPr>
          <p:cNvPr id="23" name="Gerade Verbindung 8"/>
          <p:cNvCxnSpPr/>
          <p:nvPr/>
        </p:nvCxnSpPr>
        <p:spPr bwMode="gray">
          <a:xfrm>
            <a:off x="334963" y="1089025"/>
            <a:ext cx="118570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4" name="Grafik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Objekt 9" hidden="1"/>
          <p:cNvGraphicFramePr>
            <a:graphicFrameLocks noChangeAspect="1"/>
          </p:cNvGraphicFramePr>
          <p:nvPr userDrawn="1">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7199" name="think-cell Folie" r:id="rId10" imgW="360" imgH="360" progId="TCLayout.ActiveDocument.1">
                  <p:embed/>
                </p:oleObj>
              </mc:Choice>
              <mc:Fallback>
                <p:oleObj name="think-cell Folie" r:id="rId10" imgW="360" imgH="360" progId="TCLayout.ActiveDocument.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8" hidden="1"/>
          <p:cNvSpPr/>
          <p:nvPr userDrawn="1">
            <p:custDataLst>
              <p:tags r:id="rId5"/>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2600" dirty="0">
              <a:solidFill>
                <a:schemeClr val="tx1"/>
              </a:solidFill>
              <a:ea typeface="+mj-ea"/>
              <a:cs typeface="+mj-cs"/>
              <a:sym typeface="Arial" panose="020B0604020202020204" pitchFamily="34" charset="0"/>
            </a:endParaRPr>
          </a:p>
        </p:txBody>
      </p:sp>
      <p:sp>
        <p:nvSpPr>
          <p:cNvPr id="3" name="Inhaltsplatzhalter 2"/>
          <p:cNvSpPr>
            <a:spLocks noGrp="1"/>
          </p:cNvSpPr>
          <p:nvPr>
            <p:ph idx="1"/>
          </p:nvPr>
        </p:nvSpPr>
        <p:spPr bwMode="gray">
          <a:xfrm>
            <a:off x="335360" y="1268760"/>
            <a:ext cx="11520000" cy="5039965"/>
          </a:xfrm>
          <a:prstGeom prst="rect">
            <a:avLst/>
          </a:prstGeom>
        </p:spPr>
        <p:txBody>
          <a:bodyPr/>
          <a:lstStyle>
            <a:lvl1pPr>
              <a:defRPr baseline="0"/>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Titel 6"/>
          <p:cNvSpPr>
            <a:spLocks noGrp="1"/>
          </p:cNvSpPr>
          <p:nvPr>
            <p:ph type="title"/>
          </p:nvPr>
        </p:nvSpPr>
        <p:spPr bwMode="gray">
          <a:xfrm>
            <a:off x="335360" y="504166"/>
            <a:ext cx="8784000" cy="400110"/>
          </a:xfrm>
        </p:spPr>
        <p:txBody>
          <a:bodyPr/>
          <a:lstStyle>
            <a:lvl1pPr>
              <a:defRPr/>
            </a:lvl1pPr>
          </a:lstStyle>
          <a:p>
            <a:r>
              <a:rPr lang="en-US" noProof="0"/>
              <a:t>Click to edit Master title style</a:t>
            </a:r>
            <a:endParaRPr lang="en-GB" noProof="0"/>
          </a:p>
        </p:txBody>
      </p:sp>
      <p:sp>
        <p:nvSpPr>
          <p:cNvPr id="16" name="Textplatzhalter 12"/>
          <p:cNvSpPr>
            <a:spLocks noGrp="1"/>
          </p:cNvSpPr>
          <p:nvPr>
            <p:ph type="body" sz="quarter" idx="11"/>
          </p:nvPr>
        </p:nvSpPr>
        <p:spPr bwMode="gray">
          <a:xfrm>
            <a:off x="335360" y="6309320"/>
            <a:ext cx="11520000" cy="153888"/>
          </a:xfrm>
          <a:prstGeom prst="rect">
            <a:avLst/>
          </a:prstGeom>
        </p:spPr>
        <p:txBody>
          <a:bodyPr anchor="b">
            <a:normAutofit/>
          </a:bodyPr>
          <a:lstStyle>
            <a:lvl1pPr marL="0" indent="0">
              <a:spcBef>
                <a:spcPts val="0"/>
              </a:spcBef>
              <a:buNone/>
              <a:defRPr sz="800" baseline="0">
                <a:solidFill>
                  <a:schemeClr val="tx1"/>
                </a:solidFill>
                <a:latin typeface="+mj-lt"/>
              </a:defRPr>
            </a:lvl1pPr>
          </a:lstStyle>
          <a:p>
            <a:pPr lvl="0"/>
            <a:r>
              <a:rPr lang="en-US" noProof="0"/>
              <a:t>Click to edit Master text styles</a:t>
            </a:r>
          </a:p>
        </p:txBody>
      </p:sp>
      <p:sp>
        <p:nvSpPr>
          <p:cNvPr id="27" name="Datumsplatzhalter 1"/>
          <p:cNvSpPr>
            <a:spLocks noGrp="1"/>
          </p:cNvSpPr>
          <p:nvPr>
            <p:ph type="dt" sz="half" idx="12"/>
          </p:nvPr>
        </p:nvSpPr>
        <p:spPr/>
        <p:txBody>
          <a:bodyPr/>
          <a:lstStyle>
            <a:lvl1pPr>
              <a:defRPr/>
            </a:lvl1pPr>
          </a:lstStyle>
          <a:p>
            <a:pPr>
              <a:defRPr/>
            </a:pPr>
            <a:endParaRPr lang="en-GB"/>
          </a:p>
        </p:txBody>
      </p:sp>
      <p:sp>
        <p:nvSpPr>
          <p:cNvPr id="28" name="Fußzeilenplatzhalter 7"/>
          <p:cNvSpPr>
            <a:spLocks noGrp="1"/>
          </p:cNvSpPr>
          <p:nvPr>
            <p:ph type="ftr" sz="quarter" idx="13"/>
          </p:nvPr>
        </p:nvSpPr>
        <p:spPr/>
        <p:txBody>
          <a:bodyPr/>
          <a:lstStyle>
            <a:lvl1pPr>
              <a:defRPr/>
            </a:lvl1pPr>
          </a:lstStyle>
          <a:p>
            <a:pPr>
              <a:defRPr/>
            </a:pPr>
            <a:r>
              <a:rPr lang="ru-RU"/>
              <a:t>Точная оценка левого сдвига</a:t>
            </a:r>
            <a:endParaRPr lang="en-GB"/>
          </a:p>
        </p:txBody>
      </p:sp>
      <p:sp>
        <p:nvSpPr>
          <p:cNvPr id="29" name="Foliennummernplatzhalter 10"/>
          <p:cNvSpPr>
            <a:spLocks noGrp="1"/>
          </p:cNvSpPr>
          <p:nvPr>
            <p:ph type="sldNum" sz="quarter" idx="14"/>
          </p:nvPr>
        </p:nvSpPr>
        <p:spPr/>
        <p:txBody>
          <a:bodyPr/>
          <a:lstStyle>
            <a:lvl1pPr>
              <a:defRPr/>
            </a:lvl1pPr>
          </a:lstStyle>
          <a:p>
            <a:pPr>
              <a:defRPr/>
            </a:pPr>
            <a:r>
              <a:rPr lang="en-GB"/>
              <a:t>• </a:t>
            </a:r>
            <a:fld id="{A1844B42-F7BA-4139-8160-FF345BCF6CF7}" type="slidenum">
              <a:rPr lang="en-GB" smtClean="0"/>
              <a:pPr>
                <a:defRPr/>
              </a:pPr>
              <a:t>‹#›</a:t>
            </a:fld>
            <a:endParaRPr lang="en-GB"/>
          </a:p>
        </p:txBody>
      </p:sp>
    </p:spTree>
    <p:extLst>
      <p:ext uri="{BB962C8B-B14F-4D97-AF65-F5344CB8AC3E}">
        <p14:creationId xmlns:p14="http://schemas.microsoft.com/office/powerpoint/2010/main" val="43878022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8222" name="think-cell Folie" r:id="rId7" imgW="360" imgH="360" progId="TCLayout.ActiveDocument.1">
                  <p:embed/>
                </p:oleObj>
              </mc:Choice>
              <mc:Fallback>
                <p:oleObj name="think-cell Foli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hteck 13" hidden="1"/>
          <p:cNvSpPr/>
          <p:nvPr>
            <p:custDataLst>
              <p:tags r:id="rId3"/>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2600" dirty="0">
              <a:solidFill>
                <a:schemeClr val="tx1"/>
              </a:solidFill>
              <a:ea typeface="+mj-ea"/>
              <a:cs typeface="+mj-cs"/>
              <a:sym typeface="Arial" panose="020B0604020202020204" pitchFamily="34" charset="0"/>
            </a:endParaRPr>
          </a:p>
        </p:txBody>
      </p:sp>
      <p:grpSp>
        <p:nvGrpSpPr>
          <p:cNvPr id="6" name="Gruppieren 12"/>
          <p:cNvGrpSpPr>
            <a:grpSpLocks/>
          </p:cNvGrpSpPr>
          <p:nvPr/>
        </p:nvGrpSpPr>
        <p:grpSpPr bwMode="auto">
          <a:xfrm>
            <a:off x="-276225" y="-242888"/>
            <a:ext cx="12709525" cy="7343776"/>
            <a:chOff x="-207531" y="-243408"/>
            <a:chExt cx="9532060" cy="7344816"/>
          </a:xfrm>
        </p:grpSpPr>
        <p:cxnSp>
          <p:nvCxnSpPr>
            <p:cNvPr id="8" name="Gerader Verbinder 14"/>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Gerader Verbinder 18"/>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Gerader Verbinder 19"/>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Gerader Verbinder 20"/>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Gerader Verbinder 21"/>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22"/>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Gerader Verbinder 23"/>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24"/>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25"/>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26"/>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27"/>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28"/>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1" name="Freeform 5"/>
          <p:cNvSpPr>
            <a:spLocks noChangeAspect="1"/>
          </p:cNvSpPr>
          <p:nvPr/>
        </p:nvSpPr>
        <p:spPr bwMode="gray">
          <a:xfrm flipH="1">
            <a:off x="334963" y="6497638"/>
            <a:ext cx="11520487" cy="369887"/>
          </a:xfrm>
          <a:prstGeom prst="rect">
            <a:avLst/>
          </a:prstGeom>
          <a:gradFill rotWithShape="1">
            <a:gsLst>
              <a:gs pos="0">
                <a:schemeClr val="accent1"/>
              </a:gs>
              <a:gs pos="100000">
                <a:schemeClr val="accent2"/>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221815"/>
              </a:solidFill>
            </a:endParaRPr>
          </a:p>
        </p:txBody>
      </p:sp>
      <p:cxnSp>
        <p:nvCxnSpPr>
          <p:cNvPr id="22" name="Gerade Verbindung 8"/>
          <p:cNvCxnSpPr/>
          <p:nvPr/>
        </p:nvCxnSpPr>
        <p:spPr bwMode="gray">
          <a:xfrm>
            <a:off x="334963" y="1089025"/>
            <a:ext cx="118570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3" name="Grafik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Objekt 2" hidden="1"/>
          <p:cNvGraphicFramePr>
            <a:graphicFrameLocks noChangeAspect="1"/>
          </p:cNvGraphicFramePr>
          <p:nvPr userDrawn="1">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8223" name="think-cell Folie" r:id="rId10" imgW="360" imgH="360" progId="TCLayout.ActiveDocument.1">
                  <p:embed/>
                </p:oleObj>
              </mc:Choice>
              <mc:Fallback>
                <p:oleObj name="think-cell Folie" r:id="rId10" imgW="360" imgH="360" progId="TCLayout.ActiveDocument.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echteck 8" hidden="1"/>
          <p:cNvSpPr/>
          <p:nvPr userDrawn="1">
            <p:custDataLst>
              <p:tags r:id="rId5"/>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2600" dirty="0">
              <a:solidFill>
                <a:schemeClr val="tx1"/>
              </a:solidFill>
              <a:ea typeface="+mj-ea"/>
              <a:cs typeface="+mj-cs"/>
              <a:sym typeface="Arial" panose="020B0604020202020204" pitchFamily="34" charset="0"/>
            </a:endParaRPr>
          </a:p>
        </p:txBody>
      </p:sp>
      <p:sp>
        <p:nvSpPr>
          <p:cNvPr id="7" name="Titel 6"/>
          <p:cNvSpPr>
            <a:spLocks noGrp="1"/>
          </p:cNvSpPr>
          <p:nvPr>
            <p:ph type="title"/>
          </p:nvPr>
        </p:nvSpPr>
        <p:spPr bwMode="gray">
          <a:xfrm>
            <a:off x="335360" y="504166"/>
            <a:ext cx="8784000" cy="400110"/>
          </a:xfrm>
        </p:spPr>
        <p:txBody>
          <a:bodyPr/>
          <a:lstStyle>
            <a:lvl1pPr>
              <a:defRPr/>
            </a:lvl1pPr>
          </a:lstStyle>
          <a:p>
            <a:r>
              <a:rPr lang="en-US" noProof="0"/>
              <a:t>Click to edit Master title style</a:t>
            </a:r>
            <a:endParaRPr lang="en-GB" noProof="0"/>
          </a:p>
        </p:txBody>
      </p:sp>
      <p:sp>
        <p:nvSpPr>
          <p:cNvPr id="16" name="Textplatzhalter 12"/>
          <p:cNvSpPr>
            <a:spLocks noGrp="1"/>
          </p:cNvSpPr>
          <p:nvPr>
            <p:ph type="body" sz="quarter" idx="13"/>
          </p:nvPr>
        </p:nvSpPr>
        <p:spPr bwMode="gray">
          <a:xfrm>
            <a:off x="335360" y="6309320"/>
            <a:ext cx="11520000" cy="153888"/>
          </a:xfrm>
          <a:prstGeom prst="rect">
            <a:avLst/>
          </a:prstGeom>
        </p:spPr>
        <p:txBody>
          <a:bodyPr anchor="b">
            <a:normAutofit/>
          </a:bodyPr>
          <a:lstStyle>
            <a:lvl1pPr marL="0" indent="0">
              <a:spcBef>
                <a:spcPts val="0"/>
              </a:spcBef>
              <a:buNone/>
              <a:defRPr sz="800" baseline="0">
                <a:solidFill>
                  <a:schemeClr val="tx1"/>
                </a:solidFill>
                <a:latin typeface="+mj-lt"/>
              </a:defRPr>
            </a:lvl1pPr>
          </a:lstStyle>
          <a:p>
            <a:pPr lvl="0"/>
            <a:r>
              <a:rPr lang="en-US" noProof="0"/>
              <a:t>Click to edit Master text styles</a:t>
            </a:r>
          </a:p>
        </p:txBody>
      </p:sp>
      <p:sp>
        <p:nvSpPr>
          <p:cNvPr id="26" name="Datumsplatzhalter 3"/>
          <p:cNvSpPr>
            <a:spLocks noGrp="1"/>
          </p:cNvSpPr>
          <p:nvPr>
            <p:ph type="dt" sz="half" idx="14"/>
          </p:nvPr>
        </p:nvSpPr>
        <p:spPr/>
        <p:txBody>
          <a:bodyPr/>
          <a:lstStyle>
            <a:lvl1pPr>
              <a:defRPr/>
            </a:lvl1pPr>
          </a:lstStyle>
          <a:p>
            <a:pPr>
              <a:defRPr/>
            </a:pPr>
            <a:endParaRPr lang="en-GB"/>
          </a:p>
        </p:txBody>
      </p:sp>
      <p:sp>
        <p:nvSpPr>
          <p:cNvPr id="27" name="Fußzeilenplatzhalter 4"/>
          <p:cNvSpPr>
            <a:spLocks noGrp="1"/>
          </p:cNvSpPr>
          <p:nvPr>
            <p:ph type="ftr" sz="quarter" idx="15"/>
          </p:nvPr>
        </p:nvSpPr>
        <p:spPr/>
        <p:txBody>
          <a:bodyPr/>
          <a:lstStyle>
            <a:lvl1pPr>
              <a:defRPr/>
            </a:lvl1pPr>
          </a:lstStyle>
          <a:p>
            <a:pPr>
              <a:defRPr/>
            </a:pPr>
            <a:r>
              <a:rPr lang="ru-RU"/>
              <a:t>Точная оценка левого сдвига</a:t>
            </a:r>
            <a:endParaRPr lang="en-GB"/>
          </a:p>
        </p:txBody>
      </p:sp>
      <p:sp>
        <p:nvSpPr>
          <p:cNvPr id="28" name="Foliennummernplatzhalter 5"/>
          <p:cNvSpPr>
            <a:spLocks noGrp="1"/>
          </p:cNvSpPr>
          <p:nvPr>
            <p:ph type="sldNum" sz="quarter" idx="16"/>
          </p:nvPr>
        </p:nvSpPr>
        <p:spPr/>
        <p:txBody>
          <a:bodyPr/>
          <a:lstStyle>
            <a:lvl1pPr>
              <a:defRPr/>
            </a:lvl1pPr>
          </a:lstStyle>
          <a:p>
            <a:pPr>
              <a:defRPr/>
            </a:pPr>
            <a:r>
              <a:rPr lang="en-GB"/>
              <a:t>• </a:t>
            </a:r>
            <a:fld id="{EF22BFC3-1408-4B42-A3B8-47EA90A96EC1}" type="slidenum">
              <a:rPr lang="en-GB" smtClean="0"/>
              <a:pPr>
                <a:defRPr/>
              </a:pPr>
              <a:t>‹#›</a:t>
            </a:fld>
            <a:endParaRPr lang="en-GB"/>
          </a:p>
        </p:txBody>
      </p:sp>
    </p:spTree>
    <p:extLst>
      <p:ext uri="{BB962C8B-B14F-4D97-AF65-F5344CB8AC3E}">
        <p14:creationId xmlns:p14="http://schemas.microsoft.com/office/powerpoint/2010/main" val="294430467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graphicFrame>
        <p:nvGraphicFramePr>
          <p:cNvPr id="6" name="Objekt 3" hidden="1"/>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9246" name="think-cell Folie" r:id="rId7" imgW="360" imgH="360" progId="TCLayout.ActiveDocument.1">
                  <p:embed/>
                </p:oleObj>
              </mc:Choice>
              <mc:Fallback>
                <p:oleObj name="think-cell Foli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hteck 13" hidden="1"/>
          <p:cNvSpPr/>
          <p:nvPr>
            <p:custDataLst>
              <p:tags r:id="rId3"/>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2600" dirty="0">
              <a:solidFill>
                <a:schemeClr val="tx1"/>
              </a:solidFill>
              <a:ea typeface="+mj-ea"/>
              <a:cs typeface="+mj-cs"/>
              <a:sym typeface="Arial" panose="020B0604020202020204" pitchFamily="34" charset="0"/>
            </a:endParaRPr>
          </a:p>
        </p:txBody>
      </p:sp>
      <p:grpSp>
        <p:nvGrpSpPr>
          <p:cNvPr id="8" name="Gruppieren 12"/>
          <p:cNvGrpSpPr>
            <a:grpSpLocks/>
          </p:cNvGrpSpPr>
          <p:nvPr/>
        </p:nvGrpSpPr>
        <p:grpSpPr bwMode="auto">
          <a:xfrm>
            <a:off x="-276225" y="-242888"/>
            <a:ext cx="12709525" cy="7343776"/>
            <a:chOff x="-207531" y="-243408"/>
            <a:chExt cx="9532060" cy="7344816"/>
          </a:xfrm>
        </p:grpSpPr>
        <p:cxnSp>
          <p:nvCxnSpPr>
            <p:cNvPr id="10" name="Gerader Verbinder 14"/>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Gerader Verbinder 18"/>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19"/>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Gerader Verbinder 20"/>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21"/>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Gerader Verbinder 22"/>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23"/>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24"/>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25"/>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26"/>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Gerader Verbinder 27"/>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Gerader Verbinder 28"/>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3" name="Freeform 5"/>
          <p:cNvSpPr>
            <a:spLocks noChangeAspect="1"/>
          </p:cNvSpPr>
          <p:nvPr/>
        </p:nvSpPr>
        <p:spPr bwMode="gray">
          <a:xfrm flipH="1">
            <a:off x="334963" y="6497638"/>
            <a:ext cx="11520487" cy="369887"/>
          </a:xfrm>
          <a:prstGeom prst="rect">
            <a:avLst/>
          </a:prstGeom>
          <a:gradFill rotWithShape="1">
            <a:gsLst>
              <a:gs pos="0">
                <a:schemeClr val="accent1"/>
              </a:gs>
              <a:gs pos="100000">
                <a:schemeClr val="accent2"/>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221815"/>
              </a:solidFill>
            </a:endParaRPr>
          </a:p>
        </p:txBody>
      </p:sp>
      <p:cxnSp>
        <p:nvCxnSpPr>
          <p:cNvPr id="24" name="Gerade Verbindung 8"/>
          <p:cNvCxnSpPr/>
          <p:nvPr/>
        </p:nvCxnSpPr>
        <p:spPr bwMode="gray">
          <a:xfrm>
            <a:off x="334963" y="1089025"/>
            <a:ext cx="118570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Grafik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 name="Objekt 10" hidden="1"/>
          <p:cNvGraphicFramePr>
            <a:graphicFrameLocks noChangeAspect="1"/>
          </p:cNvGraphicFramePr>
          <p:nvPr userDrawn="1">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9247" name="think-cell Folie" r:id="rId10" imgW="360" imgH="360" progId="TCLayout.ActiveDocument.1">
                  <p:embed/>
                </p:oleObj>
              </mc:Choice>
              <mc:Fallback>
                <p:oleObj name="think-cell Folie" r:id="rId10" imgW="360" imgH="360" progId="TCLayout.ActiveDocument.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Rechteck 9" hidden="1"/>
          <p:cNvSpPr/>
          <p:nvPr userDrawn="1">
            <p:custDataLst>
              <p:tags r:id="rId5"/>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2600" dirty="0">
              <a:solidFill>
                <a:schemeClr val="tx1"/>
              </a:solidFill>
              <a:ea typeface="+mj-ea"/>
              <a:cs typeface="+mj-cs"/>
              <a:sym typeface="Arial" panose="020B0604020202020204" pitchFamily="34" charset="0"/>
            </a:endParaRPr>
          </a:p>
        </p:txBody>
      </p:sp>
      <p:sp>
        <p:nvSpPr>
          <p:cNvPr id="3" name="Inhaltsplatzhalter 2"/>
          <p:cNvSpPr>
            <a:spLocks noGrp="1"/>
          </p:cNvSpPr>
          <p:nvPr>
            <p:ph idx="1"/>
          </p:nvPr>
        </p:nvSpPr>
        <p:spPr bwMode="gray">
          <a:xfrm>
            <a:off x="6204012" y="1268761"/>
            <a:ext cx="5652000" cy="5039964"/>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Bildplatzhalter 4"/>
          <p:cNvSpPr>
            <a:spLocks noGrp="1"/>
          </p:cNvSpPr>
          <p:nvPr>
            <p:ph type="pic" sz="quarter" idx="10"/>
          </p:nvPr>
        </p:nvSpPr>
        <p:spPr bwMode="gray">
          <a:xfrm>
            <a:off x="335359" y="1268414"/>
            <a:ext cx="5652000" cy="5040313"/>
          </a:xfrm>
          <a:prstGeom prst="rect">
            <a:avLst/>
          </a:prstGeom>
          <a:solidFill>
            <a:schemeClr val="accent3"/>
          </a:solidFill>
        </p:spPr>
        <p:txBody>
          <a:bodyPr lIns="72000" tIns="36000" rIns="72000" bIns="36000" rtlCol="0">
            <a:noAutofit/>
          </a:bodyPr>
          <a:lstStyle>
            <a:lvl1pPr marL="0" indent="0">
              <a:buNone/>
              <a:defRPr sz="1400">
                <a:solidFill>
                  <a:schemeClr val="tx1"/>
                </a:solidFill>
                <a:latin typeface="+mj-lt"/>
              </a:defRPr>
            </a:lvl1pPr>
          </a:lstStyle>
          <a:p>
            <a:pPr lvl="0"/>
            <a:r>
              <a:rPr lang="en-US" noProof="0"/>
              <a:t>Click icon to add picture</a:t>
            </a:r>
            <a:endParaRPr lang="en-GB" noProof="0"/>
          </a:p>
        </p:txBody>
      </p:sp>
      <p:sp>
        <p:nvSpPr>
          <p:cNvPr id="12" name="Textplatzhalter 12"/>
          <p:cNvSpPr>
            <a:spLocks noGrp="1"/>
          </p:cNvSpPr>
          <p:nvPr>
            <p:ph type="body" sz="quarter" idx="11"/>
          </p:nvPr>
        </p:nvSpPr>
        <p:spPr bwMode="gray">
          <a:xfrm>
            <a:off x="335360" y="6309320"/>
            <a:ext cx="11520000" cy="153888"/>
          </a:xfrm>
          <a:prstGeom prst="rect">
            <a:avLst/>
          </a:prstGeom>
        </p:spPr>
        <p:txBody>
          <a:bodyPr anchor="b">
            <a:normAutofit/>
          </a:bodyPr>
          <a:lstStyle>
            <a:lvl1pPr marL="0" indent="0">
              <a:spcBef>
                <a:spcPts val="0"/>
              </a:spcBef>
              <a:buNone/>
              <a:defRPr sz="800" baseline="0">
                <a:solidFill>
                  <a:schemeClr val="tx1"/>
                </a:solidFill>
                <a:latin typeface="+mj-lt"/>
              </a:defRPr>
            </a:lvl1pPr>
          </a:lstStyle>
          <a:p>
            <a:pPr lvl="0"/>
            <a:r>
              <a:rPr lang="en-US" noProof="0"/>
              <a:t>Click to edit Master text styles</a:t>
            </a:r>
          </a:p>
        </p:txBody>
      </p:sp>
      <p:sp>
        <p:nvSpPr>
          <p:cNvPr id="9" name="Titel 8"/>
          <p:cNvSpPr>
            <a:spLocks noGrp="1"/>
          </p:cNvSpPr>
          <p:nvPr>
            <p:ph type="title"/>
          </p:nvPr>
        </p:nvSpPr>
        <p:spPr bwMode="gray"/>
        <p:txBody>
          <a:bodyPr/>
          <a:lstStyle>
            <a:lvl1pPr>
              <a:defRPr/>
            </a:lvl1pPr>
          </a:lstStyle>
          <a:p>
            <a:r>
              <a:rPr lang="en-US" noProof="0"/>
              <a:t>Click to edit Master title style</a:t>
            </a:r>
            <a:endParaRPr lang="en-GB" noProof="0"/>
          </a:p>
        </p:txBody>
      </p:sp>
      <p:sp>
        <p:nvSpPr>
          <p:cNvPr id="28" name="Datumsplatzhalter 5"/>
          <p:cNvSpPr>
            <a:spLocks noGrp="1"/>
          </p:cNvSpPr>
          <p:nvPr>
            <p:ph type="dt" sz="half" idx="12"/>
          </p:nvPr>
        </p:nvSpPr>
        <p:spPr/>
        <p:txBody>
          <a:bodyPr/>
          <a:lstStyle>
            <a:lvl1pPr>
              <a:defRPr/>
            </a:lvl1pPr>
          </a:lstStyle>
          <a:p>
            <a:pPr>
              <a:defRPr/>
            </a:pPr>
            <a:endParaRPr lang="en-GB"/>
          </a:p>
        </p:txBody>
      </p:sp>
      <p:sp>
        <p:nvSpPr>
          <p:cNvPr id="29" name="Fußzeilenplatzhalter 6"/>
          <p:cNvSpPr>
            <a:spLocks noGrp="1"/>
          </p:cNvSpPr>
          <p:nvPr>
            <p:ph type="ftr" sz="quarter" idx="13"/>
          </p:nvPr>
        </p:nvSpPr>
        <p:spPr/>
        <p:txBody>
          <a:bodyPr/>
          <a:lstStyle>
            <a:lvl1pPr>
              <a:defRPr/>
            </a:lvl1pPr>
          </a:lstStyle>
          <a:p>
            <a:pPr>
              <a:defRPr/>
            </a:pPr>
            <a:r>
              <a:rPr lang="ru-RU"/>
              <a:t>Точная оценка левого сдвига</a:t>
            </a:r>
            <a:endParaRPr lang="en-GB"/>
          </a:p>
        </p:txBody>
      </p:sp>
      <p:sp>
        <p:nvSpPr>
          <p:cNvPr id="30" name="Foliennummernplatzhalter 7"/>
          <p:cNvSpPr>
            <a:spLocks noGrp="1"/>
          </p:cNvSpPr>
          <p:nvPr>
            <p:ph type="sldNum" sz="quarter" idx="14"/>
          </p:nvPr>
        </p:nvSpPr>
        <p:spPr/>
        <p:txBody>
          <a:bodyPr/>
          <a:lstStyle>
            <a:lvl1pPr>
              <a:defRPr/>
            </a:lvl1pPr>
          </a:lstStyle>
          <a:p>
            <a:pPr>
              <a:defRPr/>
            </a:pPr>
            <a:r>
              <a:rPr lang="en-GB"/>
              <a:t>• </a:t>
            </a:r>
            <a:fld id="{4C4FD11F-08B6-432B-BDF9-7A058D010A3F}" type="slidenum">
              <a:rPr lang="en-GB" smtClean="0"/>
              <a:pPr>
                <a:defRPr/>
              </a:pPr>
              <a:t>‹#›</a:t>
            </a:fld>
            <a:endParaRPr lang="en-GB"/>
          </a:p>
        </p:txBody>
      </p:sp>
    </p:spTree>
    <p:extLst>
      <p:ext uri="{BB962C8B-B14F-4D97-AF65-F5344CB8AC3E}">
        <p14:creationId xmlns:p14="http://schemas.microsoft.com/office/powerpoint/2010/main" val="230612395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graphicFrame>
        <p:nvGraphicFramePr>
          <p:cNvPr id="4" name="Objekt 1" hidden="1"/>
          <p:cNvGraphicFramePr>
            <a:graphicFrameLocks noChangeAspect="1"/>
          </p:cNvGraphicFramePr>
          <p:nvPr userDrawn="1">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10256" name="think-cell Folie" r:id="rId4" imgW="360" imgH="360" progId="TCLayout.ActiveDocument.1">
                  <p:embed/>
                </p:oleObj>
              </mc:Choice>
              <mc:Fallback>
                <p:oleObj name="think-cell Foli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Freeform 5"/>
          <p:cNvSpPr>
            <a:spLocks noChangeAspect="1"/>
          </p:cNvSpPr>
          <p:nvPr userDrawn="1"/>
        </p:nvSpPr>
        <p:spPr bwMode="gray">
          <a:xfrm flipH="1">
            <a:off x="334963" y="6497638"/>
            <a:ext cx="11520487" cy="369887"/>
          </a:xfrm>
          <a:prstGeom prst="rect">
            <a:avLst/>
          </a:prstGeom>
          <a:gradFill rotWithShape="1">
            <a:gsLst>
              <a:gs pos="0">
                <a:schemeClr val="accent1"/>
              </a:gs>
              <a:gs pos="100000">
                <a:schemeClr val="accent2"/>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221815"/>
              </a:solidFill>
            </a:endParaRPr>
          </a:p>
        </p:txBody>
      </p:sp>
      <p:grpSp>
        <p:nvGrpSpPr>
          <p:cNvPr id="6" name="Gruppieren 36"/>
          <p:cNvGrpSpPr>
            <a:grpSpLocks/>
          </p:cNvGrpSpPr>
          <p:nvPr userDrawn="1"/>
        </p:nvGrpSpPr>
        <p:grpSpPr bwMode="auto">
          <a:xfrm>
            <a:off x="-276225" y="-242888"/>
            <a:ext cx="12709525" cy="7343776"/>
            <a:chOff x="-207531" y="-243408"/>
            <a:chExt cx="9532060" cy="7344816"/>
          </a:xfrm>
        </p:grpSpPr>
        <p:cxnSp>
          <p:nvCxnSpPr>
            <p:cNvPr id="7" name="Gerader Verbinder 37"/>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Gerader Verbinder 38"/>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Gerader Verbinder 39"/>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Gerader Verbinder 40"/>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Gerader Verbinder 41"/>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Gerader Verbinder 42"/>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Gerader Verbinder 43"/>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Gerader Verbinder 44"/>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Gerader Verbinder 45"/>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46"/>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47"/>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48"/>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50" name="Bildplatzhalter 49"/>
          <p:cNvSpPr>
            <a:spLocks noGrp="1"/>
          </p:cNvSpPr>
          <p:nvPr>
            <p:ph type="pic" sz="quarter" idx="10"/>
          </p:nvPr>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1855360 w 12192000"/>
              <a:gd name="connsiteY3" fmla="*/ 6858000 h 6858000"/>
              <a:gd name="connsiteX4" fmla="*/ 11855360 w 12192000"/>
              <a:gd name="connsiteY4" fmla="*/ 6498001 h 6858000"/>
              <a:gd name="connsiteX5" fmla="*/ 335360 w 12192000"/>
              <a:gd name="connsiteY5" fmla="*/ 6498001 h 6858000"/>
              <a:gd name="connsiteX6" fmla="*/ 33536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1855360" y="6858000"/>
                </a:lnTo>
                <a:lnTo>
                  <a:pt x="11855360" y="6498001"/>
                </a:lnTo>
                <a:lnTo>
                  <a:pt x="335360" y="6498001"/>
                </a:lnTo>
                <a:lnTo>
                  <a:pt x="335360" y="6858000"/>
                </a:lnTo>
                <a:lnTo>
                  <a:pt x="0" y="6858000"/>
                </a:lnTo>
                <a:close/>
              </a:path>
            </a:pathLst>
          </a:custGeom>
          <a:solidFill>
            <a:schemeClr val="accent3"/>
          </a:solidFill>
        </p:spPr>
        <p:txBody>
          <a:bodyPr lIns="72000" tIns="36000" rIns="72000" bIns="36000" rtlCol="0">
            <a:noAutofit/>
          </a:bodyPr>
          <a:lstStyle>
            <a:lvl1pPr marL="0" indent="0">
              <a:buNone/>
              <a:defRPr sz="1400">
                <a:solidFill>
                  <a:schemeClr val="tx1"/>
                </a:solidFill>
                <a:latin typeface="+mj-lt"/>
              </a:defRPr>
            </a:lvl1pPr>
          </a:lstStyle>
          <a:p>
            <a:pPr lvl="0"/>
            <a:r>
              <a:rPr lang="en-US" noProof="0"/>
              <a:t>Click icon to add picture</a:t>
            </a:r>
            <a:endParaRPr lang="en-GB" noProof="0"/>
          </a:p>
        </p:txBody>
      </p:sp>
      <p:sp>
        <p:nvSpPr>
          <p:cNvPr id="8" name="Textplatzhalter 12"/>
          <p:cNvSpPr>
            <a:spLocks noGrp="1"/>
          </p:cNvSpPr>
          <p:nvPr>
            <p:ph type="body" sz="quarter" idx="11"/>
          </p:nvPr>
        </p:nvSpPr>
        <p:spPr bwMode="gray">
          <a:xfrm>
            <a:off x="335360" y="6309320"/>
            <a:ext cx="11520000" cy="153888"/>
          </a:xfrm>
          <a:prstGeom prst="rect">
            <a:avLst/>
          </a:prstGeom>
        </p:spPr>
        <p:txBody>
          <a:bodyPr anchor="b">
            <a:normAutofit/>
          </a:bodyPr>
          <a:lstStyle>
            <a:lvl1pPr marL="0" indent="0">
              <a:spcBef>
                <a:spcPts val="0"/>
              </a:spcBef>
              <a:buNone/>
              <a:defRPr sz="800" baseline="0">
                <a:solidFill>
                  <a:schemeClr val="tx1"/>
                </a:solidFill>
                <a:latin typeface="+mj-lt"/>
              </a:defRPr>
            </a:lvl1pPr>
          </a:lstStyle>
          <a:p>
            <a:pPr lvl="0"/>
            <a:r>
              <a:rPr lang="en-US" noProof="0"/>
              <a:t>Click to edit Master text styles</a:t>
            </a:r>
          </a:p>
        </p:txBody>
      </p:sp>
      <p:sp>
        <p:nvSpPr>
          <p:cNvPr id="20" name="Datumsplatzhalter 2"/>
          <p:cNvSpPr>
            <a:spLocks noGrp="1"/>
          </p:cNvSpPr>
          <p:nvPr>
            <p:ph type="dt" sz="half" idx="12"/>
          </p:nvPr>
        </p:nvSpPr>
        <p:spPr/>
        <p:txBody>
          <a:bodyPr/>
          <a:lstStyle>
            <a:lvl1pPr>
              <a:defRPr/>
            </a:lvl1pPr>
          </a:lstStyle>
          <a:p>
            <a:pPr>
              <a:defRPr/>
            </a:pPr>
            <a:endParaRPr lang="en-GB"/>
          </a:p>
        </p:txBody>
      </p:sp>
      <p:sp>
        <p:nvSpPr>
          <p:cNvPr id="21" name="Fußzeilenplatzhalter 3"/>
          <p:cNvSpPr>
            <a:spLocks noGrp="1"/>
          </p:cNvSpPr>
          <p:nvPr>
            <p:ph type="ftr" sz="quarter" idx="13"/>
          </p:nvPr>
        </p:nvSpPr>
        <p:spPr/>
        <p:txBody>
          <a:bodyPr/>
          <a:lstStyle>
            <a:lvl1pPr>
              <a:defRPr/>
            </a:lvl1pPr>
          </a:lstStyle>
          <a:p>
            <a:pPr>
              <a:defRPr/>
            </a:pPr>
            <a:r>
              <a:rPr lang="ru-RU"/>
              <a:t>Точная оценка левого сдвига</a:t>
            </a:r>
            <a:endParaRPr lang="en-GB"/>
          </a:p>
        </p:txBody>
      </p:sp>
      <p:sp>
        <p:nvSpPr>
          <p:cNvPr id="22" name="Foliennummernplatzhalter 5"/>
          <p:cNvSpPr>
            <a:spLocks noGrp="1"/>
          </p:cNvSpPr>
          <p:nvPr>
            <p:ph type="sldNum" sz="quarter" idx="14"/>
          </p:nvPr>
        </p:nvSpPr>
        <p:spPr/>
        <p:txBody>
          <a:bodyPr/>
          <a:lstStyle>
            <a:lvl1pPr>
              <a:defRPr/>
            </a:lvl1pPr>
          </a:lstStyle>
          <a:p>
            <a:pPr>
              <a:defRPr/>
            </a:pPr>
            <a:r>
              <a:rPr lang="en-GB"/>
              <a:t>• </a:t>
            </a:r>
            <a:fld id="{7431FC82-8AA8-4C6C-9725-E6D15B9AD4DB}" type="slidenum">
              <a:rPr lang="en-GB" smtClean="0"/>
              <a:pPr>
                <a:defRPr/>
              </a:pPr>
              <a:t>‹#›</a:t>
            </a:fld>
            <a:endParaRPr lang="en-GB"/>
          </a:p>
        </p:txBody>
      </p:sp>
    </p:spTree>
    <p:extLst>
      <p:ext uri="{BB962C8B-B14F-4D97-AF65-F5344CB8AC3E}">
        <p14:creationId xmlns:p14="http://schemas.microsoft.com/office/powerpoint/2010/main" val="175796000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vmlDrawing" Target="../drawings/vmlDrawing1.v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26" name="Objekt 3" hidden="1"/>
          <p:cNvGraphicFramePr>
            <a:graphicFrameLocks noChangeAspect="1"/>
          </p:cNvGraphicFramePr>
          <p:nvPr>
            <p:custDataLst>
              <p:tags r:id="rId2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1040" name="think-cell Folie" r:id="rId26" imgW="360" imgH="360" progId="TCLayout.ActiveDocument.1">
                  <p:embed/>
                </p:oleObj>
              </mc:Choice>
              <mc:Fallback>
                <p:oleObj name="think-cell Folie" r:id="rId26" imgW="360" imgH="360" progId="TCLayout.ActiveDocument.1">
                  <p:embed/>
                  <p:pic>
                    <p:nvPicPr>
                      <p:cNvPr id="0" name="Objekt 3"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hteck 13" hidden="1"/>
          <p:cNvSpPr/>
          <p:nvPr>
            <p:custDataLst>
              <p:tags r:id="rId25"/>
            </p:custDataLst>
          </p:nvPr>
        </p:nvSpPr>
        <p:spPr>
          <a:xfrm>
            <a:off x="0" y="0"/>
            <a:ext cx="211138"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fontAlgn="auto">
              <a:buClr>
                <a:schemeClr val="accent1"/>
              </a:buClr>
              <a:buFont typeface="Arial" panose="020B0604020202020204" pitchFamily="34" charset="0"/>
              <a:buNone/>
              <a:defRPr/>
            </a:pPr>
            <a:endParaRPr lang="en-GB" sz="2600" dirty="0">
              <a:solidFill>
                <a:schemeClr val="tx1"/>
              </a:solidFill>
              <a:ea typeface="+mj-ea"/>
              <a:cs typeface="+mj-cs"/>
              <a:sym typeface="Arial" panose="020B0604020202020204" pitchFamily="34" charset="0"/>
            </a:endParaRPr>
          </a:p>
        </p:txBody>
      </p:sp>
      <p:grpSp>
        <p:nvGrpSpPr>
          <p:cNvPr id="1028" name="Gruppieren 12"/>
          <p:cNvGrpSpPr>
            <a:grpSpLocks/>
          </p:cNvGrpSpPr>
          <p:nvPr/>
        </p:nvGrpSpPr>
        <p:grpSpPr bwMode="auto">
          <a:xfrm>
            <a:off x="-276225" y="-242888"/>
            <a:ext cx="12709525" cy="7343776"/>
            <a:chOff x="-207531" y="-243408"/>
            <a:chExt cx="9532060" cy="7344816"/>
          </a:xfrm>
        </p:grpSpPr>
        <p:cxnSp>
          <p:nvCxnSpPr>
            <p:cNvPr id="15" name="Gerader Verbinder 14"/>
            <p:cNvCxnSpPr/>
            <p:nvPr userDrawn="1"/>
          </p:nvCxnSpPr>
          <p:spPr>
            <a:xfrm>
              <a:off x="25204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userDrawn="1"/>
          </p:nvCxnSpPr>
          <p:spPr>
            <a:xfrm>
              <a:off x="4490634"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userDrawn="1"/>
          </p:nvCxnSpPr>
          <p:spPr>
            <a:xfrm>
              <a:off x="4652558"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userDrawn="1"/>
          </p:nvCxnSpPr>
          <p:spPr>
            <a:xfrm>
              <a:off x="8892336" y="-243408"/>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userDrawn="1"/>
          </p:nvCxnSpPr>
          <p:spPr>
            <a:xfrm>
              <a:off x="25204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userDrawn="1"/>
          </p:nvCxnSpPr>
          <p:spPr>
            <a:xfrm>
              <a:off x="4490634"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userDrawn="1"/>
          </p:nvCxnSpPr>
          <p:spPr>
            <a:xfrm>
              <a:off x="4652558"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userDrawn="1"/>
          </p:nvCxnSpPr>
          <p:spPr>
            <a:xfrm>
              <a:off x="8892336" y="6956925"/>
              <a:ext cx="0" cy="1444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userDrawn="1"/>
          </p:nvCxnSpPr>
          <p:spPr>
            <a:xfrm rot="5400000">
              <a:off x="-153358"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Gerader Verbinder 26"/>
            <p:cNvCxnSpPr/>
            <p:nvPr userDrawn="1"/>
          </p:nvCxnSpPr>
          <p:spPr>
            <a:xfrm rot="5400000">
              <a:off x="-153358"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userDrawn="1"/>
          </p:nvCxnSpPr>
          <p:spPr>
            <a:xfrm rot="5400000">
              <a:off x="9270356" y="6254960"/>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userDrawn="1"/>
          </p:nvCxnSpPr>
          <p:spPr>
            <a:xfrm rot="5400000">
              <a:off x="9270356" y="1213934"/>
              <a:ext cx="0" cy="10834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029" name="Freeform 5"/>
          <p:cNvSpPr>
            <a:spLocks noChangeAspect="1"/>
          </p:cNvSpPr>
          <p:nvPr/>
        </p:nvSpPr>
        <p:spPr bwMode="gray">
          <a:xfrm flipH="1">
            <a:off x="334963" y="6497638"/>
            <a:ext cx="11520487" cy="369887"/>
          </a:xfrm>
          <a:prstGeom prst="rect">
            <a:avLst/>
          </a:prstGeom>
          <a:gradFill rotWithShape="1">
            <a:gsLst>
              <a:gs pos="0">
                <a:schemeClr val="accent1"/>
              </a:gs>
              <a:gs pos="100000">
                <a:schemeClr val="accent2"/>
              </a:gs>
            </a:gsLst>
            <a:lin ang="108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221815"/>
              </a:solidFill>
            </a:endParaRPr>
          </a:p>
        </p:txBody>
      </p:sp>
      <p:sp>
        <p:nvSpPr>
          <p:cNvPr id="1030" name="Titelplatzhalter 1"/>
          <p:cNvSpPr>
            <a:spLocks noGrp="1"/>
          </p:cNvSpPr>
          <p:nvPr>
            <p:ph type="title"/>
          </p:nvPr>
        </p:nvSpPr>
        <p:spPr bwMode="gray">
          <a:xfrm>
            <a:off x="334963" y="504825"/>
            <a:ext cx="8783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GB"/>
              <a:t>Click to add title</a:t>
            </a:r>
          </a:p>
        </p:txBody>
      </p:sp>
      <p:cxnSp>
        <p:nvCxnSpPr>
          <p:cNvPr id="9" name="Gerade Verbindung 8"/>
          <p:cNvCxnSpPr/>
          <p:nvPr/>
        </p:nvCxnSpPr>
        <p:spPr bwMode="gray">
          <a:xfrm>
            <a:off x="334963" y="1089025"/>
            <a:ext cx="118570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Fußzeilenplatzhalter 4"/>
          <p:cNvSpPr>
            <a:spLocks noGrp="1"/>
          </p:cNvSpPr>
          <p:nvPr>
            <p:ph type="ftr" sz="quarter" idx="3"/>
          </p:nvPr>
        </p:nvSpPr>
        <p:spPr bwMode="gray">
          <a:xfrm>
            <a:off x="442913" y="6610350"/>
            <a:ext cx="7200900" cy="138113"/>
          </a:xfrm>
          <a:prstGeom prst="rect">
            <a:avLst/>
          </a:prstGeom>
        </p:spPr>
        <p:txBody>
          <a:bodyPr vert="horz" lIns="0" tIns="0" rIns="0" bIns="0" rtlCol="0" anchor="ctr">
            <a:spAutoFit/>
          </a:bodyPr>
          <a:lstStyle>
            <a:lvl1pPr algn="l" eaLnBrk="1" fontAlgn="auto">
              <a:spcBef>
                <a:spcPts val="0"/>
              </a:spcBef>
              <a:spcAft>
                <a:spcPts val="0"/>
              </a:spcAft>
              <a:defRPr sz="900">
                <a:solidFill>
                  <a:schemeClr val="bg1"/>
                </a:solidFill>
                <a:latin typeface="+mj-lt"/>
                <a:cs typeface="+mn-cs"/>
              </a:defRPr>
            </a:lvl1pPr>
          </a:lstStyle>
          <a:p>
            <a:pPr>
              <a:defRPr/>
            </a:pPr>
            <a:r>
              <a:rPr lang="ru-RU"/>
              <a:t>Точная оценка левого сдвига</a:t>
            </a:r>
            <a:endParaRPr lang="en-GB"/>
          </a:p>
        </p:txBody>
      </p:sp>
      <p:sp>
        <p:nvSpPr>
          <p:cNvPr id="17" name="Foliennummernplatzhalter 5"/>
          <p:cNvSpPr>
            <a:spLocks noGrp="1"/>
          </p:cNvSpPr>
          <p:nvPr>
            <p:ph type="sldNum" sz="quarter" idx="4"/>
          </p:nvPr>
        </p:nvSpPr>
        <p:spPr bwMode="gray">
          <a:xfrm>
            <a:off x="11525250" y="6610350"/>
            <a:ext cx="331788" cy="138113"/>
          </a:xfrm>
          <a:prstGeom prst="rect">
            <a:avLst/>
          </a:prstGeom>
        </p:spPr>
        <p:txBody>
          <a:bodyPr vert="horz" wrap="square" lIns="0" tIns="0" rIns="0" bIns="0" rtlCol="0" anchor="ctr">
            <a:spAutoFit/>
          </a:bodyPr>
          <a:lstStyle>
            <a:lvl1pPr algn="l" fontAlgn="auto">
              <a:spcBef>
                <a:spcPts val="0"/>
              </a:spcBef>
              <a:spcAft>
                <a:spcPts val="0"/>
              </a:spcAft>
              <a:defRPr sz="900">
                <a:solidFill>
                  <a:schemeClr val="bg1"/>
                </a:solidFill>
                <a:latin typeface="+mj-lt"/>
                <a:cs typeface="+mn-cs"/>
              </a:defRPr>
            </a:lvl1pPr>
          </a:lstStyle>
          <a:p>
            <a:pPr>
              <a:defRPr/>
            </a:pPr>
            <a:r>
              <a:rPr lang="en-GB"/>
              <a:t>• </a:t>
            </a:r>
            <a:fld id="{FB4BD8DA-1F11-46A9-9A6E-560D303123EA}" type="slidenum">
              <a:rPr lang="en-GB" smtClean="0"/>
              <a:pPr>
                <a:defRPr/>
              </a:pPr>
              <a:t>‹#›</a:t>
            </a:fld>
            <a:endParaRPr lang="en-GB"/>
          </a:p>
        </p:txBody>
      </p:sp>
      <p:sp>
        <p:nvSpPr>
          <p:cNvPr id="18" name="Datumsplatzhalter 3"/>
          <p:cNvSpPr>
            <a:spLocks noGrp="1"/>
          </p:cNvSpPr>
          <p:nvPr>
            <p:ph type="dt" sz="half" idx="2"/>
          </p:nvPr>
        </p:nvSpPr>
        <p:spPr bwMode="gray">
          <a:xfrm>
            <a:off x="10899775" y="6610350"/>
            <a:ext cx="577850" cy="138113"/>
          </a:xfrm>
          <a:prstGeom prst="rect">
            <a:avLst/>
          </a:prstGeom>
        </p:spPr>
        <p:txBody>
          <a:bodyPr vert="horz" wrap="none" lIns="0" tIns="0" rIns="0" bIns="0" rtlCol="0" anchor="ctr">
            <a:spAutoFit/>
          </a:bodyPr>
          <a:lstStyle>
            <a:lvl1pPr algn="r" fontAlgn="auto">
              <a:spcBef>
                <a:spcPts val="0"/>
              </a:spcBef>
              <a:spcAft>
                <a:spcPts val="0"/>
              </a:spcAft>
              <a:defRPr sz="900">
                <a:solidFill>
                  <a:schemeClr val="bg1"/>
                </a:solidFill>
                <a:latin typeface="+mj-lt"/>
                <a:cs typeface="+mn-cs"/>
              </a:defRPr>
            </a:lvl1pPr>
          </a:lstStyle>
          <a:p>
            <a:pPr>
              <a:defRPr/>
            </a:pPr>
            <a:endParaRPr lang="en-GB"/>
          </a:p>
        </p:txBody>
      </p:sp>
      <p:sp>
        <p:nvSpPr>
          <p:cNvPr id="1035" name="Textplatzhalter 5"/>
          <p:cNvSpPr>
            <a:spLocks noGrp="1"/>
          </p:cNvSpPr>
          <p:nvPr>
            <p:ph type="body" idx="1"/>
          </p:nvPr>
        </p:nvSpPr>
        <p:spPr bwMode="gray">
          <a:xfrm>
            <a:off x="334963" y="1268413"/>
            <a:ext cx="1152048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First numbering level</a:t>
            </a:r>
          </a:p>
          <a:p>
            <a:pPr lvl="1"/>
            <a:r>
              <a:rPr lang="en-GB"/>
              <a:t>Second numbering level</a:t>
            </a:r>
          </a:p>
          <a:p>
            <a:pPr lvl="2"/>
            <a:r>
              <a:rPr lang="en-GB"/>
              <a:t>Third numbering level</a:t>
            </a:r>
          </a:p>
          <a:p>
            <a:pPr lvl="3"/>
            <a:r>
              <a:rPr lang="en-GB"/>
              <a:t>Subtitle</a:t>
            </a:r>
          </a:p>
          <a:p>
            <a:pPr lvl="4"/>
            <a:r>
              <a:rPr lang="en-GB"/>
              <a:t>Subtitle alternative</a:t>
            </a:r>
          </a:p>
        </p:txBody>
      </p:sp>
      <p:pic>
        <p:nvPicPr>
          <p:cNvPr id="1036" name="Grafik 30"/>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gray">
          <a:xfrm>
            <a:off x="9474200" y="376238"/>
            <a:ext cx="23828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804" r:id="rId15"/>
    <p:sldLayoutId id="2147483805" r:id="rId16"/>
    <p:sldLayoutId id="2147483807" r:id="rId17"/>
    <p:sldLayoutId id="2147483808" r:id="rId18"/>
    <p:sldLayoutId id="2147483809" r:id="rId19"/>
    <p:sldLayoutId id="2147483810" r:id="rId20"/>
    <p:sldLayoutId id="2147483811" r:id="rId21"/>
  </p:sldLayoutIdLst>
  <p:transition spd="med">
    <p:fade/>
  </p:transition>
  <p:hf sldNum="0" hdr="0"/>
  <p:txStyles>
    <p:titleStyle>
      <a:lvl1pPr algn="l" rtl="0" eaLnBrk="0" fontAlgn="base" hangingPunct="0">
        <a:spcBef>
          <a:spcPct val="0"/>
        </a:spcBef>
        <a:spcAft>
          <a:spcPct val="0"/>
        </a:spcAft>
        <a:defRPr sz="2600" kern="1200">
          <a:solidFill>
            <a:schemeClr val="accent1"/>
          </a:solidFill>
          <a:latin typeface="+mj-lt"/>
          <a:ea typeface="+mj-ea"/>
          <a:cs typeface="+mj-cs"/>
        </a:defRPr>
      </a:lvl1pPr>
      <a:lvl2pPr algn="l" rtl="0" eaLnBrk="0" fontAlgn="base" hangingPunct="0">
        <a:spcBef>
          <a:spcPct val="0"/>
        </a:spcBef>
        <a:spcAft>
          <a:spcPct val="0"/>
        </a:spcAft>
        <a:defRPr sz="2600">
          <a:solidFill>
            <a:schemeClr val="accent1"/>
          </a:solidFill>
          <a:latin typeface="Arial" pitchFamily="34" charset="0"/>
        </a:defRPr>
      </a:lvl2pPr>
      <a:lvl3pPr algn="l" rtl="0" eaLnBrk="0" fontAlgn="base" hangingPunct="0">
        <a:spcBef>
          <a:spcPct val="0"/>
        </a:spcBef>
        <a:spcAft>
          <a:spcPct val="0"/>
        </a:spcAft>
        <a:defRPr sz="2600">
          <a:solidFill>
            <a:schemeClr val="accent1"/>
          </a:solidFill>
          <a:latin typeface="Arial" pitchFamily="34" charset="0"/>
        </a:defRPr>
      </a:lvl3pPr>
      <a:lvl4pPr algn="l" rtl="0" eaLnBrk="0" fontAlgn="base" hangingPunct="0">
        <a:spcBef>
          <a:spcPct val="0"/>
        </a:spcBef>
        <a:spcAft>
          <a:spcPct val="0"/>
        </a:spcAft>
        <a:defRPr sz="2600">
          <a:solidFill>
            <a:schemeClr val="accent1"/>
          </a:solidFill>
          <a:latin typeface="Arial" pitchFamily="34" charset="0"/>
        </a:defRPr>
      </a:lvl4pPr>
      <a:lvl5pPr algn="l" rtl="0" eaLnBrk="0" fontAlgn="base" hangingPunct="0">
        <a:spcBef>
          <a:spcPct val="0"/>
        </a:spcBef>
        <a:spcAft>
          <a:spcPct val="0"/>
        </a:spcAft>
        <a:defRPr sz="2600">
          <a:solidFill>
            <a:schemeClr val="accent1"/>
          </a:solidFill>
          <a:latin typeface="Arial" pitchFamily="34" charset="0"/>
        </a:defRPr>
      </a:lvl5pPr>
      <a:lvl6pPr marL="457200" algn="l" rtl="0" fontAlgn="base">
        <a:spcBef>
          <a:spcPct val="0"/>
        </a:spcBef>
        <a:spcAft>
          <a:spcPct val="0"/>
        </a:spcAft>
        <a:defRPr sz="2600">
          <a:solidFill>
            <a:schemeClr val="accent1"/>
          </a:solidFill>
          <a:latin typeface="Arial" pitchFamily="34" charset="0"/>
        </a:defRPr>
      </a:lvl6pPr>
      <a:lvl7pPr marL="914400" algn="l" rtl="0" fontAlgn="base">
        <a:spcBef>
          <a:spcPct val="0"/>
        </a:spcBef>
        <a:spcAft>
          <a:spcPct val="0"/>
        </a:spcAft>
        <a:defRPr sz="2600">
          <a:solidFill>
            <a:schemeClr val="accent1"/>
          </a:solidFill>
          <a:latin typeface="Arial" pitchFamily="34" charset="0"/>
        </a:defRPr>
      </a:lvl7pPr>
      <a:lvl8pPr marL="1371600" algn="l" rtl="0" fontAlgn="base">
        <a:spcBef>
          <a:spcPct val="0"/>
        </a:spcBef>
        <a:spcAft>
          <a:spcPct val="0"/>
        </a:spcAft>
        <a:defRPr sz="2600">
          <a:solidFill>
            <a:schemeClr val="accent1"/>
          </a:solidFill>
          <a:latin typeface="Arial" pitchFamily="34" charset="0"/>
        </a:defRPr>
      </a:lvl8pPr>
      <a:lvl9pPr marL="1828800" algn="l" rtl="0" fontAlgn="base">
        <a:spcBef>
          <a:spcPct val="0"/>
        </a:spcBef>
        <a:spcAft>
          <a:spcPct val="0"/>
        </a:spcAft>
        <a:defRPr sz="2600">
          <a:solidFill>
            <a:schemeClr val="accent1"/>
          </a:solidFill>
          <a:latin typeface="Arial" pitchFamily="34" charset="0"/>
        </a:defRPr>
      </a:lvl9pPr>
    </p:titleStyle>
    <p:bodyStyle>
      <a:lvl1pPr marL="269875" indent="-269875" algn="l" rtl="0" eaLnBrk="0" fontAlgn="base" hangingPunct="0">
        <a:spcBef>
          <a:spcPts val="600"/>
        </a:spcBef>
        <a:spcAft>
          <a:spcPct val="0"/>
        </a:spcAft>
        <a:buClr>
          <a:schemeClr val="accent2"/>
        </a:buClr>
        <a:buSzPct val="125000"/>
        <a:buFont typeface="Arial" pitchFamily="34" charset="0"/>
        <a:buChar char="■"/>
        <a:defRPr sz="2000" kern="1200">
          <a:solidFill>
            <a:schemeClr val="tx1"/>
          </a:solidFill>
          <a:latin typeface="+mj-lt"/>
          <a:ea typeface="+mn-ea"/>
          <a:cs typeface="+mn-cs"/>
        </a:defRPr>
      </a:lvl1pPr>
      <a:lvl2pPr marL="539750" indent="-269875" algn="l" rtl="0" eaLnBrk="0" fontAlgn="base" hangingPunct="0">
        <a:spcBef>
          <a:spcPts val="400"/>
        </a:spcBef>
        <a:spcAft>
          <a:spcPct val="0"/>
        </a:spcAft>
        <a:buClr>
          <a:schemeClr val="accent2"/>
        </a:buClr>
        <a:buFont typeface="Arial" pitchFamily="34" charset="0"/>
        <a:buChar char="»"/>
        <a:defRPr kern="1200">
          <a:solidFill>
            <a:schemeClr val="tx1"/>
          </a:solidFill>
          <a:latin typeface="+mj-lt"/>
          <a:ea typeface="+mn-ea"/>
          <a:cs typeface="+mn-cs"/>
        </a:defRPr>
      </a:lvl2pPr>
      <a:lvl3pPr marL="808038" indent="-269875" algn="l" rtl="0" eaLnBrk="0" fontAlgn="base" hangingPunct="0">
        <a:spcBef>
          <a:spcPts val="400"/>
        </a:spcBef>
        <a:spcAft>
          <a:spcPct val="0"/>
        </a:spcAft>
        <a:buClr>
          <a:schemeClr val="accent2"/>
        </a:buClr>
        <a:buSzPct val="110000"/>
        <a:buFont typeface="Symbol" pitchFamily="18" charset="2"/>
        <a:buChar char="·"/>
        <a:defRPr kern="1200">
          <a:solidFill>
            <a:schemeClr val="tx1"/>
          </a:solidFill>
          <a:latin typeface="+mj-lt"/>
          <a:ea typeface="+mn-ea"/>
          <a:cs typeface="+mn-cs"/>
        </a:defRPr>
      </a:lvl3pPr>
      <a:lvl4pPr marL="1600200" indent="-228600" algn="l" rtl="0" eaLnBrk="0" fontAlgn="base" hangingPunct="0">
        <a:spcBef>
          <a:spcPts val="1200"/>
        </a:spcBef>
        <a:spcAft>
          <a:spcPct val="0"/>
        </a:spcAft>
        <a:buFont typeface="Arial" pitchFamily="34" charset="0"/>
        <a:defRPr sz="2200" kern="1200">
          <a:solidFill>
            <a:schemeClr val="accent1"/>
          </a:solidFill>
          <a:latin typeface="+mj-lt"/>
          <a:ea typeface="+mn-ea"/>
          <a:cs typeface="+mn-cs"/>
        </a:defRPr>
      </a:lvl4pPr>
      <a:lvl5pPr marL="2057400" indent="-228600" algn="l" rtl="0" eaLnBrk="0" fontAlgn="base" hangingPunct="0">
        <a:spcBef>
          <a:spcPts val="1200"/>
        </a:spcBef>
        <a:spcAft>
          <a:spcPct val="0"/>
        </a:spcAft>
        <a:buFont typeface="Arial" pitchFamily="34" charset="0"/>
        <a:defRPr sz="2200" kern="120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tags" Target="../tags/tag41.xml"/><Relationship Id="rId7" Type="http://schemas.openxmlformats.org/officeDocument/2006/relationships/image" Target="../media/image3.emf"/><Relationship Id="rId2" Type="http://schemas.openxmlformats.org/officeDocument/2006/relationships/tags" Target="../tags/tag40.xml"/><Relationship Id="rId1" Type="http://schemas.openxmlformats.org/officeDocument/2006/relationships/vmlDrawing" Target="../drawings/vmlDrawing19.vml"/><Relationship Id="rId6" Type="http://schemas.openxmlformats.org/officeDocument/2006/relationships/oleObject" Target="../embeddings/oleObject22.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1.tiff"/><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9.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vmlDrawing" Target="../drawings/vmlDrawing22.vml"/><Relationship Id="rId6" Type="http://schemas.openxmlformats.org/officeDocument/2006/relationships/image" Target="../media/image3.emf"/><Relationship Id="rId5" Type="http://schemas.openxmlformats.org/officeDocument/2006/relationships/oleObject" Target="../embeddings/oleObject23.bin"/><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vmlDrawing" Target="../drawings/vmlDrawing20.vml"/><Relationship Id="rId6" Type="http://schemas.openxmlformats.org/officeDocument/2006/relationships/image" Target="../media/image3.emf"/><Relationship Id="rId5" Type="http://schemas.openxmlformats.org/officeDocument/2006/relationships/oleObject" Target="../embeddings/oleObject23.bin"/><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49.xml"/><Relationship Id="rId7" Type="http://schemas.openxmlformats.org/officeDocument/2006/relationships/oleObject" Target="../embeddings/oleObject24.bin"/><Relationship Id="rId2" Type="http://schemas.openxmlformats.org/officeDocument/2006/relationships/tags" Target="../tags/tag48.xml"/><Relationship Id="rId1" Type="http://schemas.openxmlformats.org/officeDocument/2006/relationships/vmlDrawing" Target="../drawings/vmlDrawing23.vml"/><Relationship Id="rId6" Type="http://schemas.openxmlformats.org/officeDocument/2006/relationships/image" Target="../media/image8.jpg"/><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oleObject" Target="../embeddings/oleObject23.bin"/><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2"/>
            </p:custDataLst>
            <p:extLst>
              <p:ext uri="{D42A27DB-BD31-4B8C-83A1-F6EECF244321}">
                <p14:modId xmlns:p14="http://schemas.microsoft.com/office/powerpoint/2010/main" val="1313700052"/>
              </p:ext>
            </p:extLst>
          </p:nvPr>
        </p:nvGraphicFramePr>
        <p:xfrm>
          <a:off x="2118" y="1589"/>
          <a:ext cx="2117" cy="1588"/>
        </p:xfrm>
        <a:graphic>
          <a:graphicData uri="http://schemas.openxmlformats.org/presentationml/2006/ole">
            <mc:AlternateContent xmlns:mc="http://schemas.openxmlformats.org/markup-compatibility/2006">
              <mc:Choice xmlns:v="urn:schemas-microsoft-com:vml" Requires="v">
                <p:oleObj spid="_x0000_s19475" name="think-cell Folie" r:id="rId6" imgW="344" imgH="345" progId="TCLayout.ActiveDocument.1">
                  <p:embed/>
                </p:oleObj>
              </mc:Choice>
              <mc:Fallback>
                <p:oleObj name="think-cell Folie" r:id="rId6" imgW="344" imgH="345" progId="TCLayout.ActiveDocument.1">
                  <p:embed/>
                  <p:pic>
                    <p:nvPicPr>
                      <p:cNvPr id="0" name=""/>
                      <p:cNvPicPr/>
                      <p:nvPr/>
                    </p:nvPicPr>
                    <p:blipFill>
                      <a:blip r:embed="rId7"/>
                      <a:stretch>
                        <a:fillRect/>
                      </a:stretch>
                    </p:blipFill>
                    <p:spPr>
                      <a:xfrm>
                        <a:off x="2118" y="1589"/>
                        <a:ext cx="2117" cy="1588"/>
                      </a:xfrm>
                      <a:prstGeom prst="rect">
                        <a:avLst/>
                      </a:prstGeom>
                    </p:spPr>
                  </p:pic>
                </p:oleObj>
              </mc:Fallback>
            </mc:AlternateContent>
          </a:graphicData>
        </a:graphic>
      </p:graphicFrame>
      <p:sp>
        <p:nvSpPr>
          <p:cNvPr id="6" name="Rechteck 5" hidden="1"/>
          <p:cNvSpPr/>
          <p:nvPr>
            <p:custDataLst>
              <p:tags r:id="rId3"/>
            </p:custDataLst>
          </p:nvPr>
        </p:nvSpPr>
        <p:spPr>
          <a:xfrm>
            <a:off x="0" y="2"/>
            <a:ext cx="211667" cy="1587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spcBef>
                <a:spcPct val="0"/>
              </a:spcBef>
              <a:spcAft>
                <a:spcPct val="0"/>
              </a:spcAft>
              <a:buClr>
                <a:schemeClr val="accent2"/>
              </a:buClr>
              <a:buSzPct val="125000"/>
            </a:pPr>
            <a:endParaRPr lang="en-GB" sz="2800" kern="1200" err="1">
              <a:solidFill>
                <a:schemeClr val="tx1"/>
              </a:solidFill>
              <a:latin typeface="Arial" panose="020B0604020202020204" pitchFamily="34" charset="0"/>
              <a:ea typeface="+mj-ea"/>
              <a:cs typeface="+mj-cs"/>
              <a:sym typeface="Arial" panose="020B0604020202020204" pitchFamily="34" charset="0"/>
            </a:endParaRPr>
          </a:p>
        </p:txBody>
      </p:sp>
      <p:pic>
        <p:nvPicPr>
          <p:cNvPr id="2" name="Picture Placeholder 1"/>
          <p:cNvPicPr>
            <a:picLocks noGrp="1" noChangeAspect="1"/>
          </p:cNvPicPr>
          <p:nvPr>
            <p:ph type="pic" sz="quarter" idx="12"/>
          </p:nvPr>
        </p:nvPicPr>
        <p:blipFill>
          <a:blip r:embed="rId8"/>
          <a:srcRect t="17795" b="17795"/>
          <a:stretch/>
        </p:blipFill>
        <p:spPr bwMode="gray">
          <a:xfrm>
            <a:off x="434978" y="1195284"/>
            <a:ext cx="11757022" cy="5054843"/>
          </a:xfrm>
        </p:spPr>
      </p:pic>
      <p:sp>
        <p:nvSpPr>
          <p:cNvPr id="3" name="Textplatzhalter 2"/>
          <p:cNvSpPr>
            <a:spLocks noGrp="1"/>
          </p:cNvSpPr>
          <p:nvPr>
            <p:ph type="body" sz="quarter" idx="11"/>
          </p:nvPr>
        </p:nvSpPr>
        <p:spPr bwMode="gray">
          <a:xfrm>
            <a:off x="326786" y="6417912"/>
            <a:ext cx="11529843" cy="192836"/>
          </a:xfrm>
        </p:spPr>
        <p:txBody>
          <a:bodyPr/>
          <a:lstStyle/>
          <a:p>
            <a:r>
              <a:rPr lang="ru-RU" dirty="0"/>
              <a:t>29</a:t>
            </a:r>
            <a:r>
              <a:rPr lang="ru-RU" noProof="0" dirty="0"/>
              <a:t>.09.2022 </a:t>
            </a:r>
            <a:r>
              <a:rPr lang="en-GB" dirty="0"/>
              <a:t>• </a:t>
            </a:r>
            <a:r>
              <a:rPr lang="en-US" noProof="0" dirty="0"/>
              <a:t>Sysmex </a:t>
            </a:r>
            <a:r>
              <a:rPr lang="ru-RU" noProof="0" dirty="0"/>
              <a:t>симпозиум </a:t>
            </a:r>
            <a:r>
              <a:rPr lang="en-GB" dirty="0"/>
              <a:t>• </a:t>
            </a:r>
            <a:r>
              <a:rPr lang="ru-RU" dirty="0"/>
              <a:t>Артем Москаленко</a:t>
            </a:r>
            <a:r>
              <a:rPr lang="en-GB" dirty="0"/>
              <a:t> • </a:t>
            </a:r>
            <a:r>
              <a:rPr lang="ru-RU" dirty="0"/>
              <a:t>Астана</a:t>
            </a:r>
            <a:endParaRPr lang="en-GB" noProof="0" dirty="0"/>
          </a:p>
        </p:txBody>
      </p:sp>
      <p:sp>
        <p:nvSpPr>
          <p:cNvPr id="12" name="Textplatzhalter 11"/>
          <p:cNvSpPr>
            <a:spLocks noGrp="1"/>
          </p:cNvSpPr>
          <p:nvPr>
            <p:ph type="body" sz="quarter" idx="13"/>
          </p:nvPr>
        </p:nvSpPr>
        <p:spPr bwMode="gray">
          <a:xfrm>
            <a:off x="3" y="2852936"/>
            <a:ext cx="6095997" cy="1152128"/>
          </a:xfrm>
        </p:spPr>
        <p:txBody>
          <a:bodyPr/>
          <a:lstStyle/>
          <a:p>
            <a:endParaRPr lang="de-DE" dirty="0"/>
          </a:p>
        </p:txBody>
      </p:sp>
      <p:sp>
        <p:nvSpPr>
          <p:cNvPr id="4" name="Titel 3"/>
          <p:cNvSpPr>
            <a:spLocks noGrp="1"/>
          </p:cNvSpPr>
          <p:nvPr>
            <p:ph type="ctrTitle"/>
          </p:nvPr>
        </p:nvSpPr>
        <p:spPr bwMode="gray">
          <a:xfrm>
            <a:off x="623392" y="3213557"/>
            <a:ext cx="6840760" cy="430887"/>
          </a:xfrm>
        </p:spPr>
        <p:txBody>
          <a:bodyPr/>
          <a:lstStyle/>
          <a:p>
            <a:r>
              <a:rPr lang="ru-RU" dirty="0"/>
              <a:t>Точная оценка левого сдвига</a:t>
            </a:r>
            <a:endParaRPr lang="en-GB" dirty="0"/>
          </a:p>
        </p:txBody>
      </p:sp>
    </p:spTree>
    <p:extLst>
      <p:ext uri="{BB962C8B-B14F-4D97-AF65-F5344CB8AC3E}">
        <p14:creationId xmlns:p14="http://schemas.microsoft.com/office/powerpoint/2010/main" val="12848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Grafik 2">
            <a:extLst>
              <a:ext uri="{FF2B5EF4-FFF2-40B4-BE49-F238E27FC236}">
                <a16:creationId xmlns:a16="http://schemas.microsoft.com/office/drawing/2014/main" id="{E0B6065D-5E8E-45E1-A5B1-32D3D2554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341"/>
          <a:stretch>
            <a:fillRect/>
          </a:stretch>
        </p:blipFill>
        <p:spPr bwMode="auto">
          <a:xfrm>
            <a:off x="4257675" y="977900"/>
            <a:ext cx="67564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Content Placeholder 3">
            <a:extLst>
              <a:ext uri="{FF2B5EF4-FFF2-40B4-BE49-F238E27FC236}">
                <a16:creationId xmlns:a16="http://schemas.microsoft.com/office/drawing/2014/main" id="{3ACFDF54-9502-418B-A229-2DA28BFAA760}"/>
              </a:ext>
            </a:extLst>
          </p:cNvPr>
          <p:cNvSpPr>
            <a:spLocks noGrp="1"/>
          </p:cNvSpPr>
          <p:nvPr>
            <p:ph idx="1"/>
          </p:nvPr>
        </p:nvSpPr>
        <p:spPr>
          <a:xfrm>
            <a:off x="339725" y="1125538"/>
            <a:ext cx="4329113" cy="5170487"/>
          </a:xfrm>
        </p:spPr>
        <p:txBody>
          <a:bodyPr/>
          <a:lstStyle/>
          <a:p>
            <a:pPr>
              <a:buClr>
                <a:srgbClr val="00B9F0"/>
              </a:buClr>
            </a:pPr>
            <a:r>
              <a:rPr lang="ru-RU" altLang="en-US">
                <a:solidFill>
                  <a:srgbClr val="1A171B"/>
                </a:solidFill>
              </a:rPr>
              <a:t>Специфичное окрашивание внутриклеточных нуклеиновых кислот с использованием флуоресцентного маркера</a:t>
            </a:r>
            <a:r>
              <a:rPr lang="en-GB" altLang="en-US">
                <a:solidFill>
                  <a:srgbClr val="1A171B"/>
                </a:solidFill>
              </a:rPr>
              <a:t>:</a:t>
            </a:r>
          </a:p>
          <a:p>
            <a:pPr lvl="1">
              <a:buClr>
                <a:srgbClr val="00B9F0"/>
              </a:buClr>
            </a:pPr>
            <a:r>
              <a:rPr lang="ru-RU" altLang="en-US">
                <a:solidFill>
                  <a:srgbClr val="1A171B"/>
                </a:solidFill>
              </a:rPr>
              <a:t>проницаемость клеточной мембраны (зрелость</a:t>
            </a:r>
            <a:r>
              <a:rPr lang="en-GB" altLang="en-US">
                <a:solidFill>
                  <a:srgbClr val="1A171B"/>
                </a:solidFill>
              </a:rPr>
              <a:t>)</a:t>
            </a:r>
          </a:p>
          <a:p>
            <a:pPr lvl="1">
              <a:buClr>
                <a:srgbClr val="00B9F0"/>
              </a:buClr>
            </a:pPr>
            <a:r>
              <a:rPr lang="ru-RU" altLang="en-US">
                <a:solidFill>
                  <a:srgbClr val="1A171B"/>
                </a:solidFill>
              </a:rPr>
              <a:t>содержание ДНК</a:t>
            </a:r>
            <a:r>
              <a:rPr lang="en-GB" altLang="en-US">
                <a:solidFill>
                  <a:srgbClr val="1A171B"/>
                </a:solidFill>
              </a:rPr>
              <a:t>/</a:t>
            </a:r>
            <a:r>
              <a:rPr lang="ru-RU" altLang="en-US">
                <a:solidFill>
                  <a:srgbClr val="1A171B"/>
                </a:solidFill>
              </a:rPr>
              <a:t>РНК</a:t>
            </a:r>
            <a:r>
              <a:rPr lang="en-GB" altLang="en-US">
                <a:solidFill>
                  <a:srgbClr val="1A171B"/>
                </a:solidFill>
              </a:rPr>
              <a:t> (</a:t>
            </a:r>
            <a:r>
              <a:rPr lang="ru-RU" altLang="en-US">
                <a:solidFill>
                  <a:srgbClr val="1A171B"/>
                </a:solidFill>
              </a:rPr>
              <a:t>активация</a:t>
            </a:r>
            <a:r>
              <a:rPr lang="en-GB" altLang="en-US">
                <a:solidFill>
                  <a:srgbClr val="1A171B"/>
                </a:solidFill>
              </a:rPr>
              <a:t>)</a:t>
            </a:r>
          </a:p>
          <a:p>
            <a:pPr lvl="1">
              <a:buClr>
                <a:srgbClr val="00B9F0"/>
              </a:buClr>
            </a:pPr>
            <a:r>
              <a:rPr lang="ru-RU" altLang="en-US">
                <a:solidFill>
                  <a:srgbClr val="1A171B"/>
                </a:solidFill>
              </a:rPr>
              <a:t>гранулярность</a:t>
            </a:r>
            <a:endParaRPr lang="en-GB" altLang="en-US">
              <a:solidFill>
                <a:srgbClr val="1A171B"/>
              </a:solidFill>
            </a:endParaRPr>
          </a:p>
          <a:p>
            <a:pPr>
              <a:buClr>
                <a:srgbClr val="00B9F0"/>
              </a:buClr>
            </a:pPr>
            <a:r>
              <a:rPr lang="ru-RU" altLang="en-US">
                <a:solidFill>
                  <a:srgbClr val="1A171B"/>
                </a:solidFill>
              </a:rPr>
              <a:t>Измерение</a:t>
            </a:r>
            <a:endParaRPr lang="en-GB" altLang="en-US">
              <a:solidFill>
                <a:srgbClr val="1A171B"/>
              </a:solidFill>
            </a:endParaRPr>
          </a:p>
          <a:p>
            <a:pPr lvl="1">
              <a:buClr>
                <a:srgbClr val="00B9F0"/>
              </a:buClr>
            </a:pPr>
            <a:r>
              <a:rPr lang="ru-RU" altLang="en-US">
                <a:solidFill>
                  <a:srgbClr val="1A171B"/>
                </a:solidFill>
              </a:rPr>
              <a:t>флуоресценция</a:t>
            </a:r>
            <a:r>
              <a:rPr lang="en-GB" altLang="en-US">
                <a:solidFill>
                  <a:srgbClr val="1A171B"/>
                </a:solidFill>
              </a:rPr>
              <a:t> </a:t>
            </a:r>
            <a:r>
              <a:rPr lang="en-GB" altLang="en-US">
                <a:solidFill>
                  <a:srgbClr val="1A171B"/>
                </a:solidFill>
                <a:sym typeface="Wingdings" panose="05000000000000000000" pitchFamily="2" charset="2"/>
              </a:rPr>
              <a:t> </a:t>
            </a:r>
            <a:r>
              <a:rPr lang="ru-RU" altLang="en-US">
                <a:solidFill>
                  <a:srgbClr val="1A171B"/>
                </a:solidFill>
                <a:sym typeface="Wingdings" panose="05000000000000000000" pitchFamily="2" charset="2"/>
              </a:rPr>
              <a:t>ДНК</a:t>
            </a:r>
            <a:r>
              <a:rPr lang="en-GB" altLang="en-US">
                <a:solidFill>
                  <a:srgbClr val="1A171B"/>
                </a:solidFill>
                <a:sym typeface="Wingdings" panose="05000000000000000000" pitchFamily="2" charset="2"/>
              </a:rPr>
              <a:t>/</a:t>
            </a:r>
            <a:r>
              <a:rPr lang="ru-RU" altLang="en-US">
                <a:solidFill>
                  <a:srgbClr val="1A171B"/>
                </a:solidFill>
                <a:sym typeface="Wingdings" panose="05000000000000000000" pitchFamily="2" charset="2"/>
              </a:rPr>
              <a:t>РНК</a:t>
            </a:r>
            <a:endParaRPr lang="en-GB" altLang="en-US">
              <a:solidFill>
                <a:srgbClr val="1A171B"/>
              </a:solidFill>
            </a:endParaRPr>
          </a:p>
          <a:p>
            <a:pPr lvl="1">
              <a:buClr>
                <a:srgbClr val="00B9F0"/>
              </a:buClr>
            </a:pPr>
            <a:r>
              <a:rPr lang="ru-RU" altLang="en-US">
                <a:solidFill>
                  <a:srgbClr val="1A171B"/>
                </a:solidFill>
              </a:rPr>
              <a:t>гранулярность клетки</a:t>
            </a:r>
            <a:endParaRPr lang="en-GB" altLang="en-US">
              <a:solidFill>
                <a:srgbClr val="1A171B"/>
              </a:solidFill>
            </a:endParaRPr>
          </a:p>
          <a:p>
            <a:pPr lvl="1">
              <a:buClr>
                <a:srgbClr val="00B9F0"/>
              </a:buClr>
            </a:pPr>
            <a:r>
              <a:rPr lang="ru-RU" altLang="en-US">
                <a:solidFill>
                  <a:srgbClr val="1A171B"/>
                </a:solidFill>
              </a:rPr>
              <a:t>размер</a:t>
            </a:r>
            <a:endParaRPr lang="en-GB" altLang="en-US">
              <a:solidFill>
                <a:srgbClr val="1A171B"/>
              </a:solidFill>
            </a:endParaRPr>
          </a:p>
          <a:p>
            <a:endParaRPr lang="en-GB" altLang="en-US"/>
          </a:p>
        </p:txBody>
      </p:sp>
      <p:sp>
        <p:nvSpPr>
          <p:cNvPr id="29700" name="Titel 2">
            <a:extLst>
              <a:ext uri="{FF2B5EF4-FFF2-40B4-BE49-F238E27FC236}">
                <a16:creationId xmlns:a16="http://schemas.microsoft.com/office/drawing/2014/main" id="{66FB013E-650E-463D-923E-6BE6CF193643}"/>
              </a:ext>
            </a:extLst>
          </p:cNvPr>
          <p:cNvSpPr>
            <a:spLocks noGrp="1"/>
          </p:cNvSpPr>
          <p:nvPr>
            <p:ph type="title"/>
          </p:nvPr>
        </p:nvSpPr>
        <p:spPr>
          <a:xfrm>
            <a:off x="334963" y="504825"/>
            <a:ext cx="8783637" cy="400050"/>
          </a:xfrm>
        </p:spPr>
        <p:txBody>
          <a:bodyPr/>
          <a:lstStyle/>
          <a:p>
            <a:r>
              <a:rPr lang="ru-RU" altLang="de-DE">
                <a:ea typeface="ＭＳ Ｐゴシック" panose="020B0600070205080204" pitchFamily="34" charset="-128"/>
              </a:rPr>
              <a:t>Флуоресцентная проточная цитометрия</a:t>
            </a:r>
            <a:endParaRPr lang="de-DE" altLang="de-DE">
              <a:ea typeface="ＭＳ Ｐゴシック" panose="020B0600070205080204" pitchFamily="34" charset="-128"/>
            </a:endParaRPr>
          </a:p>
        </p:txBody>
      </p:sp>
      <p:sp>
        <p:nvSpPr>
          <p:cNvPr id="17" name="Textfeld 16">
            <a:extLst>
              <a:ext uri="{FF2B5EF4-FFF2-40B4-BE49-F238E27FC236}">
                <a16:creationId xmlns:a16="http://schemas.microsoft.com/office/drawing/2014/main" id="{52DDFC8E-C965-43CA-86A6-B6BE9BCBAA2B}"/>
              </a:ext>
            </a:extLst>
          </p:cNvPr>
          <p:cNvSpPr txBox="1"/>
          <p:nvPr/>
        </p:nvSpPr>
        <p:spPr>
          <a:xfrm>
            <a:off x="8993188" y="2222500"/>
            <a:ext cx="2211387" cy="612775"/>
          </a:xfrm>
          <a:prstGeom prst="rect">
            <a:avLst/>
          </a:prstGeom>
          <a:solidFill>
            <a:schemeClr val="bg1">
              <a:alpha val="85000"/>
            </a:schemeClr>
          </a:solidFill>
          <a:ln>
            <a:noFill/>
          </a:ln>
          <a:effectLst/>
        </p:spPr>
        <p:style>
          <a:lnRef idx="1">
            <a:schemeClr val="accent5"/>
          </a:lnRef>
          <a:fillRef idx="2">
            <a:schemeClr val="accent5"/>
          </a:fillRef>
          <a:effectRef idx="1">
            <a:schemeClr val="accent5"/>
          </a:effectRef>
          <a:fontRef idx="minor">
            <a:schemeClr val="dk1"/>
          </a:fontRef>
        </p:style>
        <p:txBody>
          <a:bodyPr wrap="none" lIns="90000" tIns="90000" rIns="90000" bIns="90000">
            <a:spAutoFit/>
          </a:bodyPr>
          <a:lstStyle/>
          <a:p>
            <a:pPr algn="ctr" eaLnBrk="1" fontAlgn="auto" hangingPunct="1">
              <a:spcBef>
                <a:spcPts val="0"/>
              </a:spcBef>
              <a:spcAft>
                <a:spcPts val="600"/>
              </a:spcAft>
              <a:defRPr/>
            </a:pPr>
            <a:r>
              <a:rPr lang="ru-RU" sz="1400" dirty="0">
                <a:solidFill>
                  <a:srgbClr val="1A171B"/>
                </a:solidFill>
                <a:cs typeface="Arial" charset="0"/>
              </a:rPr>
              <a:t>Прямое светорассеяние</a:t>
            </a:r>
            <a:br>
              <a:rPr lang="ru-RU" sz="1400" dirty="0">
                <a:solidFill>
                  <a:srgbClr val="1A171B"/>
                </a:solidFill>
                <a:cs typeface="Arial" charset="0"/>
              </a:rPr>
            </a:br>
            <a:r>
              <a:rPr lang="en-US" sz="1400" dirty="0">
                <a:solidFill>
                  <a:srgbClr val="1A171B"/>
                </a:solidFill>
                <a:cs typeface="Arial" charset="0"/>
              </a:rPr>
              <a:t>FSC</a:t>
            </a:r>
          </a:p>
        </p:txBody>
      </p:sp>
      <p:sp>
        <p:nvSpPr>
          <p:cNvPr id="19" name="Textfeld 18">
            <a:extLst>
              <a:ext uri="{FF2B5EF4-FFF2-40B4-BE49-F238E27FC236}">
                <a16:creationId xmlns:a16="http://schemas.microsoft.com/office/drawing/2014/main" id="{EAA9B8BD-94AE-4695-A098-646F48B46E60}"/>
              </a:ext>
            </a:extLst>
          </p:cNvPr>
          <p:cNvSpPr txBox="1"/>
          <p:nvPr/>
        </p:nvSpPr>
        <p:spPr>
          <a:xfrm>
            <a:off x="7769225" y="1419225"/>
            <a:ext cx="2081213" cy="612775"/>
          </a:xfrm>
          <a:prstGeom prst="rect">
            <a:avLst/>
          </a:prstGeom>
          <a:solidFill>
            <a:schemeClr val="bg1">
              <a:alpha val="85000"/>
            </a:schemeClr>
          </a:solidFill>
          <a:ln>
            <a:noFill/>
          </a:ln>
          <a:effectLst/>
        </p:spPr>
        <p:style>
          <a:lnRef idx="1">
            <a:schemeClr val="accent5"/>
          </a:lnRef>
          <a:fillRef idx="2">
            <a:schemeClr val="accent5"/>
          </a:fillRef>
          <a:effectRef idx="1">
            <a:schemeClr val="accent5"/>
          </a:effectRef>
          <a:fontRef idx="minor">
            <a:schemeClr val="dk1"/>
          </a:fontRef>
        </p:style>
        <p:txBody>
          <a:bodyPr wrap="none" lIns="90000" tIns="90000" rIns="90000" bIns="90000">
            <a:spAutoFit/>
          </a:bodyPr>
          <a:lstStyle/>
          <a:p>
            <a:pPr algn="ctr" eaLnBrk="1" hangingPunct="1">
              <a:spcAft>
                <a:spcPts val="600"/>
              </a:spcAft>
              <a:defRPr/>
            </a:pPr>
            <a:r>
              <a:rPr lang="ru-RU" sz="1400" dirty="0">
                <a:solidFill>
                  <a:srgbClr val="1A171B"/>
                </a:solidFill>
                <a:cs typeface="Arial" charset="0"/>
              </a:rPr>
              <a:t>Боковое </a:t>
            </a:r>
            <a:r>
              <a:rPr lang="ru-RU" sz="1400" dirty="0" err="1">
                <a:solidFill>
                  <a:srgbClr val="1A171B"/>
                </a:solidFill>
                <a:cs typeface="Arial" charset="0"/>
              </a:rPr>
              <a:t>сверассеяние</a:t>
            </a:r>
            <a:br>
              <a:rPr lang="ru-RU" sz="1400" dirty="0">
                <a:solidFill>
                  <a:srgbClr val="1A171B"/>
                </a:solidFill>
                <a:cs typeface="Arial" charset="0"/>
              </a:rPr>
            </a:br>
            <a:r>
              <a:rPr lang="en-US" sz="1400" dirty="0">
                <a:solidFill>
                  <a:srgbClr val="1A171B"/>
                </a:solidFill>
                <a:cs typeface="Arial" charset="0"/>
              </a:rPr>
              <a:t>SSC</a:t>
            </a:r>
          </a:p>
        </p:txBody>
      </p:sp>
      <p:sp>
        <p:nvSpPr>
          <p:cNvPr id="21" name="Textfeld 20">
            <a:extLst>
              <a:ext uri="{FF2B5EF4-FFF2-40B4-BE49-F238E27FC236}">
                <a16:creationId xmlns:a16="http://schemas.microsoft.com/office/drawing/2014/main" id="{EE679E79-1F24-497C-9F78-BA77933EE881}"/>
              </a:ext>
            </a:extLst>
          </p:cNvPr>
          <p:cNvSpPr txBox="1"/>
          <p:nvPr/>
        </p:nvSpPr>
        <p:spPr>
          <a:xfrm>
            <a:off x="5160963" y="1466850"/>
            <a:ext cx="2211387" cy="612775"/>
          </a:xfrm>
          <a:prstGeom prst="rect">
            <a:avLst/>
          </a:prstGeom>
          <a:solidFill>
            <a:schemeClr val="bg1">
              <a:alpha val="85000"/>
            </a:schemeClr>
          </a:solidFill>
          <a:ln>
            <a:noFill/>
          </a:ln>
          <a:effectLst/>
        </p:spPr>
        <p:style>
          <a:lnRef idx="1">
            <a:schemeClr val="accent5"/>
          </a:lnRef>
          <a:fillRef idx="2">
            <a:schemeClr val="accent5"/>
          </a:fillRef>
          <a:effectRef idx="1">
            <a:schemeClr val="accent5"/>
          </a:effectRef>
          <a:fontRef idx="minor">
            <a:schemeClr val="dk1"/>
          </a:fontRef>
        </p:style>
        <p:txBody>
          <a:bodyPr wrap="none" lIns="90000" tIns="90000" rIns="90000" bIns="90000">
            <a:spAutoFit/>
          </a:bodyPr>
          <a:lstStyle/>
          <a:p>
            <a:pPr algn="ctr" eaLnBrk="1" hangingPunct="1">
              <a:spcAft>
                <a:spcPts val="600"/>
              </a:spcAft>
              <a:defRPr/>
            </a:pPr>
            <a:r>
              <a:rPr lang="ru-RU" sz="1400" dirty="0">
                <a:solidFill>
                  <a:srgbClr val="1A171B"/>
                </a:solidFill>
                <a:cs typeface="Arial" charset="0"/>
              </a:rPr>
              <a:t>Флуоресцентный сигнал</a:t>
            </a:r>
            <a:br>
              <a:rPr lang="ru-RU" sz="1400" dirty="0">
                <a:solidFill>
                  <a:srgbClr val="1A171B"/>
                </a:solidFill>
                <a:cs typeface="Arial" charset="0"/>
              </a:rPr>
            </a:br>
            <a:r>
              <a:rPr lang="en-US" sz="1400" dirty="0">
                <a:solidFill>
                  <a:srgbClr val="1A171B"/>
                </a:solidFill>
                <a:cs typeface="Arial" charset="0"/>
              </a:rPr>
              <a:t>SFL</a:t>
            </a:r>
          </a:p>
        </p:txBody>
      </p:sp>
      <p:grpSp>
        <p:nvGrpSpPr>
          <p:cNvPr id="16" name="Gruppieren 15">
            <a:extLst>
              <a:ext uri="{FF2B5EF4-FFF2-40B4-BE49-F238E27FC236}">
                <a16:creationId xmlns:a16="http://schemas.microsoft.com/office/drawing/2014/main" id="{CB7E6E9D-BAA0-4CA9-8CC0-49465A81F33E}"/>
              </a:ext>
            </a:extLst>
          </p:cNvPr>
          <p:cNvGrpSpPr>
            <a:grpSpLocks/>
          </p:cNvGrpSpPr>
          <p:nvPr/>
        </p:nvGrpSpPr>
        <p:grpSpPr bwMode="auto">
          <a:xfrm>
            <a:off x="339725" y="5038725"/>
            <a:ext cx="4329113" cy="1127125"/>
            <a:chOff x="1355186" y="2728921"/>
            <a:chExt cx="4328512" cy="2067632"/>
          </a:xfrm>
        </p:grpSpPr>
        <p:sp>
          <p:nvSpPr>
            <p:cNvPr id="18" name="Rechteck 17">
              <a:extLst>
                <a:ext uri="{FF2B5EF4-FFF2-40B4-BE49-F238E27FC236}">
                  <a16:creationId xmlns:a16="http://schemas.microsoft.com/office/drawing/2014/main" id="{1EBEBAEF-410C-4435-B02D-C0EE3C648EC1}"/>
                </a:ext>
              </a:extLst>
            </p:cNvPr>
            <p:cNvSpPr/>
            <p:nvPr/>
          </p:nvSpPr>
          <p:spPr>
            <a:xfrm>
              <a:off x="2363109" y="2728921"/>
              <a:ext cx="3320589" cy="2064721"/>
            </a:xfrm>
            <a:prstGeom prst="rect">
              <a:avLst/>
            </a:prstGeom>
            <a:solidFill>
              <a:schemeClr val="bg1">
                <a:lumMod val="85000"/>
                <a:alpha val="85000"/>
              </a:schemeClr>
            </a:solidFill>
          </p:spPr>
          <p:txBody>
            <a:bodyPr lIns="180000" tIns="180000" rIns="180000" bIns="180000" anchor="ctr"/>
            <a:lstStyle/>
            <a:p>
              <a:pPr eaLnBrk="1" hangingPunct="1">
                <a:spcBef>
                  <a:spcPts val="600"/>
                </a:spcBef>
                <a:buClr>
                  <a:srgbClr val="00B9F0"/>
                </a:buClr>
                <a:buSzPct val="125000"/>
                <a:defRPr/>
              </a:pPr>
              <a:r>
                <a:rPr lang="ru-RU" dirty="0">
                  <a:solidFill>
                    <a:srgbClr val="1A171B"/>
                  </a:solidFill>
                </a:rPr>
                <a:t>метаболическая активность</a:t>
              </a:r>
              <a:r>
                <a:rPr lang="en-GB" dirty="0">
                  <a:solidFill>
                    <a:srgbClr val="1A171B"/>
                  </a:solidFill>
                </a:rPr>
                <a:t>↑↑ SFL ↑↑ </a:t>
              </a:r>
            </a:p>
            <a:p>
              <a:pPr eaLnBrk="1" hangingPunct="1">
                <a:spcBef>
                  <a:spcPts val="600"/>
                </a:spcBef>
                <a:buClr>
                  <a:srgbClr val="00B9F0"/>
                </a:buClr>
                <a:buSzPct val="125000"/>
                <a:defRPr/>
              </a:pPr>
              <a:r>
                <a:rPr lang="ru-RU" dirty="0">
                  <a:solidFill>
                    <a:srgbClr val="1A171B"/>
                  </a:solidFill>
                </a:rPr>
                <a:t>гранулярность</a:t>
              </a:r>
              <a:r>
                <a:rPr lang="en-GB" dirty="0">
                  <a:solidFill>
                    <a:srgbClr val="1A171B"/>
                  </a:solidFill>
                </a:rPr>
                <a:t>↑↑ SSC ↑↑ </a:t>
              </a:r>
            </a:p>
          </p:txBody>
        </p:sp>
        <p:sp>
          <p:nvSpPr>
            <p:cNvPr id="20" name="Rechteck 19">
              <a:extLst>
                <a:ext uri="{FF2B5EF4-FFF2-40B4-BE49-F238E27FC236}">
                  <a16:creationId xmlns:a16="http://schemas.microsoft.com/office/drawing/2014/main" id="{8656E362-58B7-4B41-8FF9-6E84A857CF68}"/>
                </a:ext>
              </a:extLst>
            </p:cNvPr>
            <p:cNvSpPr/>
            <p:nvPr/>
          </p:nvSpPr>
          <p:spPr bwMode="gray">
            <a:xfrm>
              <a:off x="1355186" y="2731834"/>
              <a:ext cx="917448" cy="2064719"/>
            </a:xfrm>
            <a:prstGeom prst="rect">
              <a:avLst/>
            </a:prstGeom>
            <a:solidFill>
              <a:schemeClr val="accent2"/>
            </a:solidFill>
            <a:ln>
              <a:noFill/>
            </a:ln>
          </p:spPr>
          <p:txBody>
            <a:bodyPr bIns="72000" anchor="ctr"/>
            <a:lstStyle/>
            <a:p>
              <a:pPr algn="ctr" eaLnBrk="1" hangingPunct="1">
                <a:lnSpc>
                  <a:spcPts val="8500"/>
                </a:lnSpc>
                <a:defRPr b="0" i="0"/>
              </a:pPr>
              <a:r>
                <a:rPr lang="en-GB" sz="8500" kern="0">
                  <a:solidFill>
                    <a:schemeClr val="bg1"/>
                  </a:solidFill>
                  <a:latin typeface="Arial"/>
                  <a:cs typeface="Arial"/>
                </a:rPr>
                <a:t>»</a:t>
              </a:r>
            </a:p>
          </p:txBody>
        </p:sp>
      </p:grpSp>
      <p:sp>
        <p:nvSpPr>
          <p:cNvPr id="7" name="Date Placeholder 6">
            <a:extLst>
              <a:ext uri="{FF2B5EF4-FFF2-40B4-BE49-F238E27FC236}">
                <a16:creationId xmlns:a16="http://schemas.microsoft.com/office/drawing/2014/main" id="{DE41468E-2F7F-4617-A954-0816B9F7C72C}"/>
              </a:ext>
            </a:extLst>
          </p:cNvPr>
          <p:cNvSpPr>
            <a:spLocks noGrp="1"/>
          </p:cNvSpPr>
          <p:nvPr>
            <p:ph type="dt" sz="quarter" idx="14"/>
          </p:nvPr>
        </p:nvSpPr>
        <p:spPr/>
        <p:txBody>
          <a:bodyPr/>
          <a:lstStyle/>
          <a:p>
            <a:pPr>
              <a:defRPr/>
            </a:pPr>
            <a:endParaRPr lang="de-DE"/>
          </a:p>
        </p:txBody>
      </p:sp>
      <p:sp>
        <p:nvSpPr>
          <p:cNvPr id="2" name="Footer Placeholder 1">
            <a:extLst>
              <a:ext uri="{FF2B5EF4-FFF2-40B4-BE49-F238E27FC236}">
                <a16:creationId xmlns:a16="http://schemas.microsoft.com/office/drawing/2014/main" id="{9614731B-36AF-4CA4-B90A-FAAD5F12E9AA}"/>
              </a:ext>
            </a:extLst>
          </p:cNvPr>
          <p:cNvSpPr>
            <a:spLocks noGrp="1"/>
          </p:cNvSpPr>
          <p:nvPr>
            <p:ph type="ftr" sz="quarter" idx="12"/>
          </p:nvPr>
        </p:nvSpPr>
        <p:spPr/>
        <p:txBody>
          <a:bodyPr/>
          <a:lstStyle/>
          <a:p>
            <a:pPr>
              <a:defRPr/>
            </a:pPr>
            <a:r>
              <a:rPr lang="ru-RU"/>
              <a:t>Точная оценка левого сдвига</a:t>
            </a:r>
            <a:endParaRPr lang="de-DE"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Grafik 7">
            <a:extLst>
              <a:ext uri="{FF2B5EF4-FFF2-40B4-BE49-F238E27FC236}">
                <a16:creationId xmlns:a16="http://schemas.microsoft.com/office/drawing/2014/main" id="{387B08CC-7407-4D16-A075-EDAAF24F7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903288"/>
            <a:ext cx="12192001"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Inhaltsplatzhalter 1">
            <a:extLst>
              <a:ext uri="{FF2B5EF4-FFF2-40B4-BE49-F238E27FC236}">
                <a16:creationId xmlns:a16="http://schemas.microsoft.com/office/drawing/2014/main" id="{B8D5C70F-EF4B-4BA8-A6BA-CC7197B0E2E2}"/>
              </a:ext>
            </a:extLst>
          </p:cNvPr>
          <p:cNvSpPr>
            <a:spLocks noGrp="1"/>
          </p:cNvSpPr>
          <p:nvPr>
            <p:ph idx="1"/>
          </p:nvPr>
        </p:nvSpPr>
        <p:spPr>
          <a:xfrm>
            <a:off x="6750050" y="1111250"/>
            <a:ext cx="5105400" cy="5197475"/>
          </a:xfrm>
          <a:solidFill>
            <a:schemeClr val="bg1">
              <a:alpha val="90195"/>
            </a:schemeClr>
          </a:solidFill>
        </p:spPr>
        <p:txBody>
          <a:bodyPr lIns="180000" tIns="180000" rIns="180000" bIns="180000"/>
          <a:lstStyle/>
          <a:p>
            <a:pPr lvl="3"/>
            <a:r>
              <a:rPr lang="ru-RU" altLang="en-US" sz="2000"/>
              <a:t>Липидный состав клеточной мембраны зависит от:</a:t>
            </a:r>
            <a:endParaRPr lang="de-DE" altLang="en-US" sz="2000"/>
          </a:p>
          <a:p>
            <a:pPr lvl="1">
              <a:spcBef>
                <a:spcPts val="800"/>
              </a:spcBef>
              <a:buClr>
                <a:srgbClr val="005BAC"/>
              </a:buClr>
            </a:pPr>
            <a:r>
              <a:rPr lang="ru-RU" altLang="en-US">
                <a:solidFill>
                  <a:srgbClr val="1A171B"/>
                </a:solidFill>
              </a:rPr>
              <a:t>активациии клетки</a:t>
            </a:r>
            <a:endParaRPr lang="en-US" altLang="en-US">
              <a:solidFill>
                <a:srgbClr val="1A171B"/>
              </a:solidFill>
            </a:endParaRPr>
          </a:p>
          <a:p>
            <a:pPr lvl="1">
              <a:spcBef>
                <a:spcPts val="800"/>
              </a:spcBef>
              <a:buClr>
                <a:srgbClr val="005BAC"/>
              </a:buClr>
            </a:pPr>
            <a:r>
              <a:rPr lang="ru-RU" altLang="en-US">
                <a:solidFill>
                  <a:srgbClr val="1A171B"/>
                </a:solidFill>
              </a:rPr>
              <a:t>зрелости</a:t>
            </a:r>
            <a:endParaRPr lang="en-US" altLang="en-US">
              <a:solidFill>
                <a:srgbClr val="1A171B"/>
              </a:solidFill>
            </a:endParaRPr>
          </a:p>
          <a:p>
            <a:pPr lvl="1">
              <a:spcBef>
                <a:spcPts val="800"/>
              </a:spcBef>
              <a:buClr>
                <a:srgbClr val="005BAC"/>
              </a:buClr>
            </a:pPr>
            <a:r>
              <a:rPr lang="ru-RU" altLang="en-US">
                <a:solidFill>
                  <a:srgbClr val="1A171B"/>
                </a:solidFill>
              </a:rPr>
              <a:t>малигнизации</a:t>
            </a:r>
            <a:endParaRPr lang="en-GB" altLang="en-US">
              <a:solidFill>
                <a:srgbClr val="1A171B"/>
              </a:solidFill>
            </a:endParaRPr>
          </a:p>
          <a:p>
            <a:endParaRPr lang="en-GB" altLang="en-US"/>
          </a:p>
        </p:txBody>
      </p:sp>
      <p:sp>
        <p:nvSpPr>
          <p:cNvPr id="31748" name="Textplatzhalter 5">
            <a:extLst>
              <a:ext uri="{FF2B5EF4-FFF2-40B4-BE49-F238E27FC236}">
                <a16:creationId xmlns:a16="http://schemas.microsoft.com/office/drawing/2014/main" id="{94284EAF-F6C6-41F1-B082-A160B66450B9}"/>
              </a:ext>
            </a:extLst>
          </p:cNvPr>
          <p:cNvSpPr>
            <a:spLocks noGrp="1"/>
          </p:cNvSpPr>
          <p:nvPr>
            <p:ph type="body" sz="quarter" idx="11"/>
          </p:nvPr>
        </p:nvSpPr>
        <p:spPr>
          <a:xfrm>
            <a:off x="334963" y="6308725"/>
            <a:ext cx="11520487" cy="153988"/>
          </a:xfrm>
        </p:spPr>
        <p:txBody>
          <a:bodyPr/>
          <a:lstStyle/>
          <a:p>
            <a:pPr>
              <a:spcBef>
                <a:spcPct val="0"/>
              </a:spcBef>
            </a:pPr>
            <a:endParaRPr lang="en-GB" altLang="en-US"/>
          </a:p>
        </p:txBody>
      </p:sp>
      <p:sp>
        <p:nvSpPr>
          <p:cNvPr id="31749" name="Titel 9">
            <a:extLst>
              <a:ext uri="{FF2B5EF4-FFF2-40B4-BE49-F238E27FC236}">
                <a16:creationId xmlns:a16="http://schemas.microsoft.com/office/drawing/2014/main" id="{EEA9E13E-5F95-498D-8478-2E53101E4925}"/>
              </a:ext>
            </a:extLst>
          </p:cNvPr>
          <p:cNvSpPr>
            <a:spLocks noGrp="1"/>
          </p:cNvSpPr>
          <p:nvPr>
            <p:ph type="title"/>
          </p:nvPr>
        </p:nvSpPr>
        <p:spPr>
          <a:xfrm>
            <a:off x="341313" y="128588"/>
            <a:ext cx="8783637" cy="862012"/>
          </a:xfrm>
        </p:spPr>
        <p:txBody>
          <a:bodyPr/>
          <a:lstStyle/>
          <a:p>
            <a:r>
              <a:rPr lang="ru-RU" altLang="en-US" sz="2800"/>
              <a:t>Проницаемость мембраны </a:t>
            </a:r>
            <a:br>
              <a:rPr lang="ru-RU" altLang="en-US" sz="2800"/>
            </a:br>
            <a:r>
              <a:rPr lang="ru-RU" altLang="en-US" sz="2800"/>
              <a:t>зависит от клеточной функциональности</a:t>
            </a:r>
            <a:endParaRPr lang="en-US" altLang="en-US"/>
          </a:p>
        </p:txBody>
      </p:sp>
      <p:pic>
        <p:nvPicPr>
          <p:cNvPr id="31750" name="Grafik 9">
            <a:extLst>
              <a:ext uri="{FF2B5EF4-FFF2-40B4-BE49-F238E27FC236}">
                <a16:creationId xmlns:a16="http://schemas.microsoft.com/office/drawing/2014/main" id="{8BEA5EC6-6BBC-4661-A3A5-4369EC774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88" y="-4254500"/>
            <a:ext cx="3327401"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Grafik 10">
            <a:extLst>
              <a:ext uri="{FF2B5EF4-FFF2-40B4-BE49-F238E27FC236}">
                <a16:creationId xmlns:a16="http://schemas.microsoft.com/office/drawing/2014/main" id="{F99A6AEF-BB7C-4537-B678-11667328F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9422"/>
          <a:stretch>
            <a:fillRect/>
          </a:stretch>
        </p:blipFill>
        <p:spPr bwMode="auto">
          <a:xfrm>
            <a:off x="2968625" y="-2894013"/>
            <a:ext cx="31273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ßzeilenplatzhalter 2">
            <a:extLst>
              <a:ext uri="{FF2B5EF4-FFF2-40B4-BE49-F238E27FC236}">
                <a16:creationId xmlns:a16="http://schemas.microsoft.com/office/drawing/2014/main" id="{CFCCD881-309F-4A04-82CE-999E26E72E41}"/>
              </a:ext>
            </a:extLst>
          </p:cNvPr>
          <p:cNvSpPr>
            <a:spLocks noGrp="1"/>
          </p:cNvSpPr>
          <p:nvPr>
            <p:ph type="ftr" sz="quarter" idx="13"/>
          </p:nvPr>
        </p:nvSpPr>
        <p:spPr/>
        <p:txBody>
          <a:bodyPr/>
          <a:lstStyle/>
          <a:p>
            <a:pPr>
              <a:defRPr/>
            </a:pPr>
            <a:r>
              <a:rPr lang="ru-RU"/>
              <a:t>Точная оценка левого сдвига</a:t>
            </a:r>
            <a:endParaRPr lang="en-GB"/>
          </a:p>
        </p:txBody>
      </p:sp>
      <p:grpSp>
        <p:nvGrpSpPr>
          <p:cNvPr id="31753" name="Gruppieren 8">
            <a:extLst>
              <a:ext uri="{FF2B5EF4-FFF2-40B4-BE49-F238E27FC236}">
                <a16:creationId xmlns:a16="http://schemas.microsoft.com/office/drawing/2014/main" id="{B12804B7-BDF1-4CD6-BBB6-1AEE6E4DD74C}"/>
              </a:ext>
            </a:extLst>
          </p:cNvPr>
          <p:cNvGrpSpPr>
            <a:grpSpLocks/>
          </p:cNvGrpSpPr>
          <p:nvPr/>
        </p:nvGrpSpPr>
        <p:grpSpPr bwMode="auto">
          <a:xfrm>
            <a:off x="5405438" y="3179763"/>
            <a:ext cx="6784975" cy="1127125"/>
            <a:chOff x="1355186" y="2728921"/>
            <a:chExt cx="6785641" cy="2067632"/>
          </a:xfrm>
        </p:grpSpPr>
        <p:sp>
          <p:nvSpPr>
            <p:cNvPr id="31767" name="Rechteck 11">
              <a:extLst>
                <a:ext uri="{FF2B5EF4-FFF2-40B4-BE49-F238E27FC236}">
                  <a16:creationId xmlns:a16="http://schemas.microsoft.com/office/drawing/2014/main" id="{03B0FD9C-A5AF-457D-9DD6-88A1DD93D9C6}"/>
                </a:ext>
              </a:extLst>
            </p:cNvPr>
            <p:cNvSpPr>
              <a:spLocks noChangeArrowheads="1"/>
            </p:cNvSpPr>
            <p:nvPr/>
          </p:nvSpPr>
          <p:spPr bwMode="auto">
            <a:xfrm>
              <a:off x="2363003" y="2728921"/>
              <a:ext cx="5777824" cy="2065871"/>
            </a:xfrm>
            <a:prstGeom prst="rect">
              <a:avLst/>
            </a:prstGeom>
            <a:solidFill>
              <a:schemeClr val="bg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tIns="180000" rIns="180000" bIns="18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ja-JP"/>
                <a:t>Активированные клетки содержат высокое количество</a:t>
              </a:r>
              <a:r>
                <a:rPr lang="en-US" altLang="ja-JP">
                  <a:ea typeface="ＭＳ Ｐゴシック" panose="020B0600070205080204" pitchFamily="34" charset="-128"/>
                </a:rPr>
                <a:t> ‘</a:t>
              </a:r>
              <a:r>
                <a:rPr lang="ru-RU" altLang="ja-JP"/>
                <a:t>липидных рафтов</a:t>
              </a:r>
              <a:r>
                <a:rPr lang="en-US" altLang="ja-JP">
                  <a:ea typeface="ＭＳ Ｐゴシック" panose="020B0600070205080204" pitchFamily="34" charset="-128"/>
                </a:rPr>
                <a:t>’: </a:t>
              </a:r>
              <a:r>
                <a:rPr lang="ru-RU" altLang="ja-JP"/>
                <a:t>микродомены в клеточной мембране, богатые холестерином и содержащие гликолипиды</a:t>
              </a:r>
              <a:endParaRPr lang="en-US" altLang="ja-JP">
                <a:ea typeface="ＭＳ Ｐゴシック" panose="020B0600070205080204" pitchFamily="34" charset="-128"/>
              </a:endParaRPr>
            </a:p>
          </p:txBody>
        </p:sp>
        <p:sp>
          <p:nvSpPr>
            <p:cNvPr id="13" name="Rechteck 12">
              <a:extLst>
                <a:ext uri="{FF2B5EF4-FFF2-40B4-BE49-F238E27FC236}">
                  <a16:creationId xmlns:a16="http://schemas.microsoft.com/office/drawing/2014/main" id="{F745BF06-7939-4258-A7B3-040C928717F6}"/>
                </a:ext>
              </a:extLst>
            </p:cNvPr>
            <p:cNvSpPr/>
            <p:nvPr/>
          </p:nvSpPr>
          <p:spPr bwMode="gray">
            <a:xfrm>
              <a:off x="1355186" y="2731832"/>
              <a:ext cx="917665" cy="2064721"/>
            </a:xfrm>
            <a:prstGeom prst="rect">
              <a:avLst/>
            </a:prstGeom>
            <a:solidFill>
              <a:schemeClr val="accent2"/>
            </a:solidFill>
            <a:ln>
              <a:noFill/>
            </a:ln>
          </p:spPr>
          <p:txBody>
            <a:bodyPr bIns="72000" anchor="ctr"/>
            <a:lstStyle/>
            <a:p>
              <a:pPr algn="ctr" eaLnBrk="1" hangingPunct="1">
                <a:lnSpc>
                  <a:spcPts val="8500"/>
                </a:lnSpc>
                <a:defRPr b="0" i="0"/>
              </a:pPr>
              <a:r>
                <a:rPr lang="en-GB" sz="8500" kern="0">
                  <a:solidFill>
                    <a:schemeClr val="bg1"/>
                  </a:solidFill>
                  <a:latin typeface="Arial"/>
                  <a:cs typeface="Arial"/>
                </a:rPr>
                <a:t>»</a:t>
              </a:r>
            </a:p>
          </p:txBody>
        </p:sp>
      </p:grpSp>
      <p:sp>
        <p:nvSpPr>
          <p:cNvPr id="31754" name="Rechteck 3">
            <a:extLst>
              <a:ext uri="{FF2B5EF4-FFF2-40B4-BE49-F238E27FC236}">
                <a16:creationId xmlns:a16="http://schemas.microsoft.com/office/drawing/2014/main" id="{0AC0C466-6103-41F7-9D57-5D0F8447131F}"/>
              </a:ext>
            </a:extLst>
          </p:cNvPr>
          <p:cNvSpPr>
            <a:spLocks noChangeArrowheads="1"/>
          </p:cNvSpPr>
          <p:nvPr/>
        </p:nvSpPr>
        <p:spPr bwMode="auto">
          <a:xfrm>
            <a:off x="6750050" y="4338638"/>
            <a:ext cx="5441950"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90000" rIns="90000" bIns="90000">
            <a:spAutoFit/>
          </a:bodyPr>
          <a:lstStyle>
            <a:lvl1pPr>
              <a:spcBef>
                <a:spcPts val="600"/>
              </a:spcBef>
              <a:buClr>
                <a:schemeClr val="accent2"/>
              </a:buClr>
              <a:buSzPct val="125000"/>
              <a:buFont typeface="Arial" panose="020B0604020202020204" pitchFamily="34" charset="0"/>
              <a:buChar char="■"/>
              <a:defRPr sz="2000">
                <a:solidFill>
                  <a:schemeClr val="tx1"/>
                </a:solidFill>
                <a:latin typeface="Arial" panose="020B0604020202020204" pitchFamily="34" charset="0"/>
              </a:defRPr>
            </a:lvl1pPr>
            <a:lvl2pPr marL="539750" indent="-269875">
              <a:spcBef>
                <a:spcPts val="4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1143000" indent="-228600">
              <a:spcBef>
                <a:spcPts val="400"/>
              </a:spcBef>
              <a:buClr>
                <a:schemeClr val="accent2"/>
              </a:buClr>
              <a:buSzPct val="110000"/>
              <a:buFont typeface="Symbol" panose="05050102010706020507" pitchFamily="18" charset="2"/>
              <a:buChar char="·"/>
              <a:defRPr>
                <a:solidFill>
                  <a:schemeClr val="tx1"/>
                </a:solidFill>
                <a:latin typeface="Arial" panose="020B0604020202020204" pitchFamily="34" charset="0"/>
              </a:defRPr>
            </a:lvl3pPr>
            <a:lvl4pPr marL="1600200" indent="-228600">
              <a:spcBef>
                <a:spcPts val="1200"/>
              </a:spcBef>
              <a:buFont typeface="Arial" panose="020B0604020202020204" pitchFamily="34" charset="0"/>
              <a:defRPr sz="2200">
                <a:solidFill>
                  <a:schemeClr val="accent1"/>
                </a:solidFill>
                <a:latin typeface="Arial" panose="020B0604020202020204" pitchFamily="34" charset="0"/>
              </a:defRPr>
            </a:lvl4pPr>
            <a:lvl5pPr marL="2057400" indent="-228600">
              <a:spcBef>
                <a:spcPts val="1200"/>
              </a:spcBef>
              <a:buFont typeface="Arial" panose="020B0604020202020204" pitchFamily="34" charset="0"/>
              <a:defRPr sz="2200">
                <a:solidFill>
                  <a:schemeClr val="tx1"/>
                </a:solidFill>
                <a:latin typeface="Georgia" panose="02040502050405020303" pitchFamily="18" charset="0"/>
              </a:defRPr>
            </a:lvl5pPr>
            <a:lvl6pPr marL="25146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6pPr>
            <a:lvl7pPr marL="29718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7pPr>
            <a:lvl8pPr marL="34290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8pPr>
            <a:lvl9pPr marL="38862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9pPr>
          </a:lstStyle>
          <a:p>
            <a:pPr eaLnBrk="1" hangingPunct="1">
              <a:spcBef>
                <a:spcPts val="1200"/>
              </a:spcBef>
              <a:buClr>
                <a:srgbClr val="00B9F0"/>
              </a:buClr>
              <a:buFontTx/>
              <a:buNone/>
            </a:pPr>
            <a:r>
              <a:rPr lang="ru-RU" altLang="en-US">
                <a:solidFill>
                  <a:srgbClr val="005BAC"/>
                </a:solidFill>
              </a:rPr>
              <a:t>Флуоресцентный сигнал зависит от</a:t>
            </a:r>
            <a:r>
              <a:rPr lang="en-US" altLang="en-US">
                <a:solidFill>
                  <a:srgbClr val="005BAC"/>
                </a:solidFill>
              </a:rPr>
              <a:t>:</a:t>
            </a:r>
          </a:p>
          <a:p>
            <a:pPr lvl="1" eaLnBrk="1" hangingPunct="1">
              <a:spcBef>
                <a:spcPts val="800"/>
              </a:spcBef>
              <a:buClr>
                <a:srgbClr val="005BAC"/>
              </a:buClr>
            </a:pPr>
            <a:r>
              <a:rPr lang="ru-RU" altLang="en-US">
                <a:solidFill>
                  <a:srgbClr val="1A171B"/>
                </a:solidFill>
              </a:rPr>
              <a:t>Степень пермеабилизации клеточной мембраны</a:t>
            </a:r>
            <a:br>
              <a:rPr lang="de-DE" altLang="en-US">
                <a:solidFill>
                  <a:srgbClr val="1A171B"/>
                </a:solidFill>
              </a:rPr>
            </a:br>
            <a:r>
              <a:rPr lang="de-DE" altLang="en-US">
                <a:solidFill>
                  <a:srgbClr val="1A171B"/>
                </a:solidFill>
                <a:sym typeface="Wingdings" panose="05000000000000000000" pitchFamily="2" charset="2"/>
              </a:rPr>
              <a:t> </a:t>
            </a:r>
            <a:r>
              <a:rPr lang="ru-RU" altLang="en-US">
                <a:solidFill>
                  <a:srgbClr val="1A171B"/>
                </a:solidFill>
                <a:sym typeface="Wingdings" panose="05000000000000000000" pitchFamily="2" charset="2"/>
              </a:rPr>
              <a:t>отражает количество липидных рафтов</a:t>
            </a:r>
            <a:endParaRPr lang="de-DE" altLang="en-US">
              <a:solidFill>
                <a:srgbClr val="1A171B"/>
              </a:solidFill>
            </a:endParaRPr>
          </a:p>
          <a:p>
            <a:pPr lvl="1" eaLnBrk="1" hangingPunct="1">
              <a:spcBef>
                <a:spcPts val="800"/>
              </a:spcBef>
              <a:buClr>
                <a:srgbClr val="005BAC"/>
              </a:buClr>
            </a:pPr>
            <a:r>
              <a:rPr lang="ru-RU" altLang="en-US">
                <a:solidFill>
                  <a:srgbClr val="1A171B"/>
                </a:solidFill>
              </a:rPr>
              <a:t>Количество ДНК</a:t>
            </a:r>
            <a:endParaRPr lang="de-DE" altLang="en-US">
              <a:solidFill>
                <a:srgbClr val="1A171B"/>
              </a:solidFill>
            </a:endParaRPr>
          </a:p>
          <a:p>
            <a:pPr lvl="1" eaLnBrk="1" hangingPunct="1">
              <a:spcBef>
                <a:spcPts val="800"/>
              </a:spcBef>
              <a:buClr>
                <a:srgbClr val="005BAC"/>
              </a:buClr>
            </a:pPr>
            <a:r>
              <a:rPr lang="ru-RU" altLang="en-US">
                <a:solidFill>
                  <a:srgbClr val="1A171B"/>
                </a:solidFill>
              </a:rPr>
              <a:t>Количествно РНК</a:t>
            </a:r>
            <a:endParaRPr lang="de-DE" altLang="en-US">
              <a:solidFill>
                <a:srgbClr val="1A171B"/>
              </a:solidFill>
            </a:endParaRPr>
          </a:p>
        </p:txBody>
      </p:sp>
      <p:sp>
        <p:nvSpPr>
          <p:cNvPr id="15" name="Oval 14">
            <a:extLst>
              <a:ext uri="{FF2B5EF4-FFF2-40B4-BE49-F238E27FC236}">
                <a16:creationId xmlns:a16="http://schemas.microsoft.com/office/drawing/2014/main" id="{205CFF2F-4417-4764-B2E7-FE30DF0A811E}"/>
              </a:ext>
            </a:extLst>
          </p:cNvPr>
          <p:cNvSpPr/>
          <p:nvPr/>
        </p:nvSpPr>
        <p:spPr>
          <a:xfrm>
            <a:off x="3322678" y="1803491"/>
            <a:ext cx="1855650" cy="1857097"/>
          </a:xfrm>
          <a:prstGeom prst="ellipse">
            <a:avLst/>
          </a:prstGeom>
          <a:blipFill>
            <a:blip r:embed="rId6"/>
            <a:stretch>
              <a:fillRect l="-15125" t="-1087" r="-6109" b="-633"/>
            </a:stretch>
          </a:blip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spcBef>
                <a:spcPts val="600"/>
              </a:spcBef>
              <a:buClr>
                <a:schemeClr val="accent2"/>
              </a:buClr>
              <a:buSzPct val="125000"/>
              <a:defRPr/>
            </a:pPr>
            <a:endParaRPr lang="en-US" sz="2000"/>
          </a:p>
        </p:txBody>
      </p:sp>
      <p:sp>
        <p:nvSpPr>
          <p:cNvPr id="16" name="TextBox 146">
            <a:extLst>
              <a:ext uri="{FF2B5EF4-FFF2-40B4-BE49-F238E27FC236}">
                <a16:creationId xmlns:a16="http://schemas.microsoft.com/office/drawing/2014/main" id="{A1AD82DB-33C1-4C11-B5D3-3B90930B4E49}"/>
              </a:ext>
            </a:extLst>
          </p:cNvPr>
          <p:cNvSpPr txBox="1"/>
          <p:nvPr/>
        </p:nvSpPr>
        <p:spPr>
          <a:xfrm>
            <a:off x="331788" y="2101850"/>
            <a:ext cx="1371600" cy="412750"/>
          </a:xfrm>
          <a:prstGeom prst="rect">
            <a:avLst/>
          </a:prstGeom>
          <a:noFill/>
        </p:spPr>
        <p:txBody>
          <a:bodyPr lIns="0" tIns="90000" rIns="0" bIns="90000">
            <a:spAutoFit/>
          </a:bodyPr>
          <a:lstStyle/>
          <a:p>
            <a:pPr eaLnBrk="1" hangingPunct="1">
              <a:defRPr/>
            </a:pPr>
            <a:r>
              <a:rPr lang="ru-RU" sz="1500" dirty="0" err="1">
                <a:solidFill>
                  <a:schemeClr val="accent4"/>
                </a:solidFill>
                <a:latin typeface="+mj-lt"/>
                <a:ea typeface="MS Mincho"/>
              </a:rPr>
              <a:t>Холестерол</a:t>
            </a:r>
            <a:endParaRPr lang="en-US" sz="1500" dirty="0">
              <a:solidFill>
                <a:schemeClr val="accent4"/>
              </a:solidFill>
              <a:latin typeface="+mj-lt"/>
              <a:ea typeface="MS Mincho"/>
            </a:endParaRPr>
          </a:p>
        </p:txBody>
      </p:sp>
      <p:sp>
        <p:nvSpPr>
          <p:cNvPr id="17" name="TextBox 148">
            <a:extLst>
              <a:ext uri="{FF2B5EF4-FFF2-40B4-BE49-F238E27FC236}">
                <a16:creationId xmlns:a16="http://schemas.microsoft.com/office/drawing/2014/main" id="{E69E4AA4-8B71-4878-96FF-81667E5576FB}"/>
              </a:ext>
            </a:extLst>
          </p:cNvPr>
          <p:cNvSpPr txBox="1"/>
          <p:nvPr/>
        </p:nvSpPr>
        <p:spPr>
          <a:xfrm>
            <a:off x="341313" y="1593850"/>
            <a:ext cx="2754312" cy="411163"/>
          </a:xfrm>
          <a:prstGeom prst="rect">
            <a:avLst/>
          </a:prstGeom>
          <a:noFill/>
        </p:spPr>
        <p:txBody>
          <a:bodyPr lIns="0" tIns="90000" rIns="0" bIns="90000">
            <a:spAutoFit/>
          </a:bodyPr>
          <a:lstStyle/>
          <a:p>
            <a:pPr eaLnBrk="1" hangingPunct="1">
              <a:defRPr/>
            </a:pPr>
            <a:r>
              <a:rPr lang="ru-RU" sz="1500" dirty="0">
                <a:solidFill>
                  <a:schemeClr val="accent4"/>
                </a:solidFill>
                <a:latin typeface="+mj-lt"/>
                <a:ea typeface="MS Mincho"/>
                <a:cs typeface="Calibri" panose="020F0502020204030204" pitchFamily="34" charset="0"/>
              </a:rPr>
              <a:t>Насыщенные фосфолипиды</a:t>
            </a:r>
            <a:endParaRPr lang="en-US" sz="1500" dirty="0">
              <a:solidFill>
                <a:schemeClr val="accent4"/>
              </a:solidFill>
              <a:latin typeface="+mj-lt"/>
              <a:ea typeface="MS Mincho"/>
              <a:cs typeface="Calibri" panose="020F0502020204030204" pitchFamily="34" charset="0"/>
            </a:endParaRPr>
          </a:p>
        </p:txBody>
      </p:sp>
      <p:sp>
        <p:nvSpPr>
          <p:cNvPr id="18" name="TextBox 159">
            <a:extLst>
              <a:ext uri="{FF2B5EF4-FFF2-40B4-BE49-F238E27FC236}">
                <a16:creationId xmlns:a16="http://schemas.microsoft.com/office/drawing/2014/main" id="{CA2137A3-6814-48F3-A95F-BD14CEB10FBB}"/>
              </a:ext>
            </a:extLst>
          </p:cNvPr>
          <p:cNvSpPr txBox="1"/>
          <p:nvPr/>
        </p:nvSpPr>
        <p:spPr>
          <a:xfrm>
            <a:off x="331788" y="2584450"/>
            <a:ext cx="4583112" cy="412750"/>
          </a:xfrm>
          <a:prstGeom prst="rect">
            <a:avLst/>
          </a:prstGeom>
          <a:noFill/>
        </p:spPr>
        <p:txBody>
          <a:bodyPr lIns="0" tIns="90000" rIns="0" bIns="90000">
            <a:spAutoFit/>
          </a:bodyPr>
          <a:lstStyle/>
          <a:p>
            <a:pPr eaLnBrk="1" hangingPunct="1">
              <a:defRPr/>
            </a:pPr>
            <a:r>
              <a:rPr lang="ru-RU" sz="1500" dirty="0">
                <a:solidFill>
                  <a:schemeClr val="accent4"/>
                </a:solidFill>
                <a:latin typeface="+mj-lt"/>
                <a:ea typeface="MS Mincho"/>
                <a:cs typeface="Calibri" panose="020F0502020204030204" pitchFamily="34" charset="0"/>
              </a:rPr>
              <a:t>Трансмембранный белок</a:t>
            </a:r>
            <a:endParaRPr lang="en-US" sz="1500" dirty="0">
              <a:solidFill>
                <a:schemeClr val="accent4"/>
              </a:solidFill>
              <a:latin typeface="+mj-lt"/>
              <a:ea typeface="MS Mincho"/>
              <a:cs typeface="Calibri" panose="020F0502020204030204" pitchFamily="34" charset="0"/>
            </a:endParaRPr>
          </a:p>
        </p:txBody>
      </p:sp>
      <p:cxnSp>
        <p:nvCxnSpPr>
          <p:cNvPr id="20" name="Gerade Verbindung 19">
            <a:extLst>
              <a:ext uri="{FF2B5EF4-FFF2-40B4-BE49-F238E27FC236}">
                <a16:creationId xmlns:a16="http://schemas.microsoft.com/office/drawing/2014/main" id="{A0D74804-44F0-4C68-B968-88A9D2D6E26A}"/>
              </a:ext>
            </a:extLst>
          </p:cNvPr>
          <p:cNvCxnSpPr>
            <a:cxnSpLocks/>
          </p:cNvCxnSpPr>
          <p:nvPr/>
        </p:nvCxnSpPr>
        <p:spPr>
          <a:xfrm flipH="1">
            <a:off x="334963" y="2462213"/>
            <a:ext cx="330676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22188F5C-28FE-468C-8E15-3A91E1401616}"/>
              </a:ext>
            </a:extLst>
          </p:cNvPr>
          <p:cNvCxnSpPr>
            <a:cxnSpLocks/>
          </p:cNvCxnSpPr>
          <p:nvPr/>
        </p:nvCxnSpPr>
        <p:spPr>
          <a:xfrm flipH="1">
            <a:off x="334963" y="2943225"/>
            <a:ext cx="384651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7A9CDF8F-FF06-4467-9583-49826C83BDD7}"/>
              </a:ext>
            </a:extLst>
          </p:cNvPr>
          <p:cNvCxnSpPr>
            <a:cxnSpLocks/>
          </p:cNvCxnSpPr>
          <p:nvPr/>
        </p:nvCxnSpPr>
        <p:spPr>
          <a:xfrm flipH="1">
            <a:off x="334963" y="1955800"/>
            <a:ext cx="4283075"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TextBox 159">
            <a:extLst>
              <a:ext uri="{FF2B5EF4-FFF2-40B4-BE49-F238E27FC236}">
                <a16:creationId xmlns:a16="http://schemas.microsoft.com/office/drawing/2014/main" id="{4387439C-672D-4459-A819-190EAB1B2932}"/>
              </a:ext>
            </a:extLst>
          </p:cNvPr>
          <p:cNvSpPr txBox="1"/>
          <p:nvPr/>
        </p:nvSpPr>
        <p:spPr>
          <a:xfrm>
            <a:off x="323850" y="3022600"/>
            <a:ext cx="1490663" cy="412750"/>
          </a:xfrm>
          <a:prstGeom prst="rect">
            <a:avLst/>
          </a:prstGeom>
          <a:noFill/>
        </p:spPr>
        <p:txBody>
          <a:bodyPr lIns="0" tIns="90000" rIns="0" bIns="90000">
            <a:spAutoFit/>
          </a:bodyPr>
          <a:lstStyle/>
          <a:p>
            <a:pPr eaLnBrk="1" hangingPunct="1">
              <a:spcBef>
                <a:spcPts val="300"/>
              </a:spcBef>
              <a:defRPr/>
            </a:pPr>
            <a:r>
              <a:rPr lang="ru-RU" sz="1500" dirty="0">
                <a:solidFill>
                  <a:schemeClr val="accent1"/>
                </a:solidFill>
                <a:latin typeface="+mj-lt"/>
                <a:ea typeface="MS Mincho"/>
                <a:cs typeface="Calibri" panose="020F0502020204030204" pitchFamily="34" charset="0"/>
              </a:rPr>
              <a:t>Липидный рафт</a:t>
            </a:r>
            <a:endParaRPr lang="en-US" sz="1500" dirty="0">
              <a:solidFill>
                <a:schemeClr val="accent1"/>
              </a:solidFill>
              <a:latin typeface="+mj-lt"/>
              <a:ea typeface="MS Mincho"/>
              <a:cs typeface="Calibri" panose="020F0502020204030204" pitchFamily="34" charset="0"/>
            </a:endParaRPr>
          </a:p>
        </p:txBody>
      </p:sp>
      <p:cxnSp>
        <p:nvCxnSpPr>
          <p:cNvPr id="25" name="Gerade Verbindung 24">
            <a:extLst>
              <a:ext uri="{FF2B5EF4-FFF2-40B4-BE49-F238E27FC236}">
                <a16:creationId xmlns:a16="http://schemas.microsoft.com/office/drawing/2014/main" id="{ABD1E928-C9B6-4275-AD01-AC941F266FCC}"/>
              </a:ext>
            </a:extLst>
          </p:cNvPr>
          <p:cNvCxnSpPr>
            <a:cxnSpLocks/>
            <a:stCxn id="0" idx="3"/>
          </p:cNvCxnSpPr>
          <p:nvPr/>
        </p:nvCxnSpPr>
        <p:spPr>
          <a:xfrm flipH="1" flipV="1">
            <a:off x="341313" y="3371850"/>
            <a:ext cx="3252787" cy="1746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B7A0B81A-71E1-40FC-85AA-376D4062CE14}"/>
              </a:ext>
            </a:extLst>
          </p:cNvPr>
          <p:cNvSpPr>
            <a:spLocks noGrp="1"/>
          </p:cNvSpPr>
          <p:nvPr>
            <p:ph type="dt" sz="quarter" idx="12"/>
          </p:nvPr>
        </p:nvSpPr>
        <p:spPr/>
        <p:txBody>
          <a:bodyPr/>
          <a:lstStyle/>
          <a:p>
            <a:pPr>
              <a:defRPr/>
            </a:pPr>
            <a:endParaRPr lang="en-GB"/>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86788" y="425509"/>
            <a:ext cx="9033167" cy="430887"/>
          </a:xfrm>
        </p:spPr>
        <p:txBody>
          <a:bodyPr/>
          <a:lstStyle/>
          <a:p>
            <a:pPr>
              <a:spcBef>
                <a:spcPts val="1067"/>
              </a:spcBef>
              <a:buClr>
                <a:schemeClr val="accent1"/>
              </a:buClr>
            </a:pPr>
            <a:r>
              <a:rPr lang="ru-RU" sz="2800" dirty="0" err="1"/>
              <a:t>Скатерограмма</a:t>
            </a:r>
            <a:r>
              <a:rPr lang="ru-RU" sz="2800" dirty="0"/>
              <a:t> и аномальные паттерны</a:t>
            </a:r>
            <a:endParaRPr lang="en-GB" sz="2800" dirty="0"/>
          </a:p>
        </p:txBody>
      </p:sp>
      <p:pic>
        <p:nvPicPr>
          <p:cNvPr id="7" name="Рисунок 6" descr="Изображение выглядит как легкий, наружный объект, звезда, темный&#10;&#10;Автоматически созданное описание">
            <a:extLst>
              <a:ext uri="{FF2B5EF4-FFF2-40B4-BE49-F238E27FC236}">
                <a16:creationId xmlns:a16="http://schemas.microsoft.com/office/drawing/2014/main" id="{157BB5A3-340C-4FAB-9FD0-19E271D1E482}"/>
              </a:ext>
            </a:extLst>
          </p:cNvPr>
          <p:cNvPicPr>
            <a:picLocks noChangeAspect="1"/>
          </p:cNvPicPr>
          <p:nvPr/>
        </p:nvPicPr>
        <p:blipFill>
          <a:blip r:embed="rId3"/>
          <a:stretch>
            <a:fillRect/>
          </a:stretch>
        </p:blipFill>
        <p:spPr>
          <a:xfrm>
            <a:off x="3071664" y="1052736"/>
            <a:ext cx="5486400" cy="5486400"/>
          </a:xfrm>
          <a:prstGeom prst="rect">
            <a:avLst/>
          </a:prstGeom>
        </p:spPr>
      </p:pic>
      <p:pic>
        <p:nvPicPr>
          <p:cNvPr id="18" name="Рисунок 17">
            <a:extLst>
              <a:ext uri="{FF2B5EF4-FFF2-40B4-BE49-F238E27FC236}">
                <a16:creationId xmlns:a16="http://schemas.microsoft.com/office/drawing/2014/main" id="{3239AC14-CB2F-4BA9-BC1D-C7EC6C35C5D4}"/>
              </a:ext>
            </a:extLst>
          </p:cNvPr>
          <p:cNvPicPr>
            <a:picLocks noChangeAspect="1"/>
          </p:cNvPicPr>
          <p:nvPr/>
        </p:nvPicPr>
        <p:blipFill>
          <a:blip r:embed="rId4"/>
          <a:stretch>
            <a:fillRect/>
          </a:stretch>
        </p:blipFill>
        <p:spPr>
          <a:xfrm>
            <a:off x="2855640" y="1146236"/>
            <a:ext cx="5589240" cy="5589240"/>
          </a:xfrm>
          <a:prstGeom prst="rect">
            <a:avLst/>
          </a:prstGeom>
        </p:spPr>
      </p:pic>
      <p:cxnSp>
        <p:nvCxnSpPr>
          <p:cNvPr id="21" name="Прямая со стрелкой 20">
            <a:extLst>
              <a:ext uri="{FF2B5EF4-FFF2-40B4-BE49-F238E27FC236}">
                <a16:creationId xmlns:a16="http://schemas.microsoft.com/office/drawing/2014/main" id="{87FFA578-BADE-472B-A08C-391B0D9C0661}"/>
              </a:ext>
            </a:extLst>
          </p:cNvPr>
          <p:cNvCxnSpPr>
            <a:cxnSpLocks/>
          </p:cNvCxnSpPr>
          <p:nvPr/>
        </p:nvCxnSpPr>
        <p:spPr>
          <a:xfrm flipH="1">
            <a:off x="7506801" y="3356992"/>
            <a:ext cx="1051263" cy="1"/>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B6A7B139-7F55-4E52-AB9E-A58E0AE16BFC}"/>
              </a:ext>
            </a:extLst>
          </p:cNvPr>
          <p:cNvCxnSpPr>
            <a:cxnSpLocks/>
          </p:cNvCxnSpPr>
          <p:nvPr/>
        </p:nvCxnSpPr>
        <p:spPr>
          <a:xfrm flipH="1">
            <a:off x="7176120" y="4581128"/>
            <a:ext cx="1051263" cy="1"/>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Рисунок 25" descr="Изображение выглядит как текст&#10;&#10;Автоматически созданное описание">
            <a:extLst>
              <a:ext uri="{FF2B5EF4-FFF2-40B4-BE49-F238E27FC236}">
                <a16:creationId xmlns:a16="http://schemas.microsoft.com/office/drawing/2014/main" id="{16E329D3-F360-4A66-8E94-6DFCC562E880}"/>
              </a:ext>
            </a:extLst>
          </p:cNvPr>
          <p:cNvPicPr>
            <a:picLocks noChangeAspect="1"/>
          </p:cNvPicPr>
          <p:nvPr/>
        </p:nvPicPr>
        <p:blipFill>
          <a:blip r:embed="rId5"/>
          <a:stretch>
            <a:fillRect/>
          </a:stretch>
        </p:blipFill>
        <p:spPr>
          <a:xfrm>
            <a:off x="551384" y="1484784"/>
            <a:ext cx="1581500" cy="1584176"/>
          </a:xfrm>
          <a:prstGeom prst="rect">
            <a:avLst/>
          </a:prstGeom>
        </p:spPr>
      </p:pic>
      <p:pic>
        <p:nvPicPr>
          <p:cNvPr id="28" name="Picture 54">
            <a:extLst>
              <a:ext uri="{FF2B5EF4-FFF2-40B4-BE49-F238E27FC236}">
                <a16:creationId xmlns:a16="http://schemas.microsoft.com/office/drawing/2014/main" id="{19049619-B4EC-415D-8FE7-0AA02A9678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264312">
            <a:off x="8332393" y="3877678"/>
            <a:ext cx="1142600" cy="1142600"/>
          </a:xfrm>
          <a:prstGeom prst="rect">
            <a:avLst/>
          </a:prstGeom>
        </p:spPr>
      </p:pic>
      <p:pic>
        <p:nvPicPr>
          <p:cNvPr id="29" name="Picture 69">
            <a:extLst>
              <a:ext uri="{FF2B5EF4-FFF2-40B4-BE49-F238E27FC236}">
                <a16:creationId xmlns:a16="http://schemas.microsoft.com/office/drawing/2014/main" id="{19405D22-8962-4258-B5D7-E777E6F725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792336">
            <a:off x="8514453" y="2793510"/>
            <a:ext cx="1126963" cy="1126963"/>
          </a:xfrm>
          <a:prstGeom prst="rect">
            <a:avLst/>
          </a:prstGeom>
        </p:spPr>
      </p:pic>
      <p:pic>
        <p:nvPicPr>
          <p:cNvPr id="11" name="Picture 50">
            <a:extLst>
              <a:ext uri="{FF2B5EF4-FFF2-40B4-BE49-F238E27FC236}">
                <a16:creationId xmlns:a16="http://schemas.microsoft.com/office/drawing/2014/main" id="{875F9B8D-138E-4E88-AD7B-7801957388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27517" y="4874295"/>
            <a:ext cx="908843" cy="908843"/>
          </a:xfrm>
          <a:prstGeom prst="rect">
            <a:avLst/>
          </a:prstGeom>
        </p:spPr>
      </p:pic>
      <p:cxnSp>
        <p:nvCxnSpPr>
          <p:cNvPr id="12" name="Прямая со стрелкой 23">
            <a:extLst>
              <a:ext uri="{FF2B5EF4-FFF2-40B4-BE49-F238E27FC236}">
                <a16:creationId xmlns:a16="http://schemas.microsoft.com/office/drawing/2014/main" id="{DB921C05-9094-4D94-A355-4749E1AC1BE7}"/>
              </a:ext>
            </a:extLst>
          </p:cNvPr>
          <p:cNvCxnSpPr>
            <a:cxnSpLocks/>
          </p:cNvCxnSpPr>
          <p:nvPr/>
        </p:nvCxnSpPr>
        <p:spPr>
          <a:xfrm flipH="1">
            <a:off x="6816080" y="5195520"/>
            <a:ext cx="1500933" cy="0"/>
          </a:xfrm>
          <a:prstGeom prst="straightConnector1">
            <a:avLst/>
          </a:prstGeom>
          <a:ln w="476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87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B4AB6C6-15E1-48DC-9FDB-6C9FE224B3D7}"/>
              </a:ext>
            </a:extLst>
          </p:cNvPr>
          <p:cNvPicPr>
            <a:picLocks noChangeAspect="1"/>
          </p:cNvPicPr>
          <p:nvPr/>
        </p:nvPicPr>
        <p:blipFill>
          <a:blip r:embed="rId3"/>
          <a:stretch>
            <a:fillRect/>
          </a:stretch>
        </p:blipFill>
        <p:spPr>
          <a:xfrm>
            <a:off x="1546760" y="1556792"/>
            <a:ext cx="5544616" cy="4752528"/>
          </a:xfrm>
          <a:prstGeom prst="rect">
            <a:avLst/>
          </a:prstGeom>
        </p:spPr>
      </p:pic>
      <p:sp>
        <p:nvSpPr>
          <p:cNvPr id="10" name="Title 1"/>
          <p:cNvSpPr>
            <a:spLocks noGrp="1"/>
          </p:cNvSpPr>
          <p:nvPr>
            <p:ph type="title"/>
          </p:nvPr>
        </p:nvSpPr>
        <p:spPr>
          <a:xfrm>
            <a:off x="386788" y="425509"/>
            <a:ext cx="9033167" cy="430887"/>
          </a:xfrm>
        </p:spPr>
        <p:txBody>
          <a:bodyPr/>
          <a:lstStyle/>
          <a:p>
            <a:pPr>
              <a:spcBef>
                <a:spcPts val="1067"/>
              </a:spcBef>
              <a:buClr>
                <a:schemeClr val="accent1"/>
              </a:buClr>
            </a:pPr>
            <a:r>
              <a:rPr lang="ru-RU" sz="2800" dirty="0"/>
              <a:t>Незрелые гранулоциты на графике</a:t>
            </a:r>
            <a:endParaRPr lang="en-GB" sz="2800" dirty="0"/>
          </a:p>
        </p:txBody>
      </p:sp>
      <p:pic>
        <p:nvPicPr>
          <p:cNvPr id="13" name="Picture 50">
            <a:extLst>
              <a:ext uri="{FF2B5EF4-FFF2-40B4-BE49-F238E27FC236}">
                <a16:creationId xmlns:a16="http://schemas.microsoft.com/office/drawing/2014/main" id="{5A1F5613-34E2-41F5-BA4A-F4CDBD213A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5566" y="4866015"/>
            <a:ext cx="908843" cy="908843"/>
          </a:xfrm>
          <a:prstGeom prst="rect">
            <a:avLst/>
          </a:prstGeom>
        </p:spPr>
      </p:pic>
      <p:pic>
        <p:nvPicPr>
          <p:cNvPr id="15" name="Picture 66">
            <a:extLst>
              <a:ext uri="{FF2B5EF4-FFF2-40B4-BE49-F238E27FC236}">
                <a16:creationId xmlns:a16="http://schemas.microsoft.com/office/drawing/2014/main" id="{F7F644D9-23E3-47D0-B3A0-E2ECBEFC7D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311493">
            <a:off x="3305512" y="3653831"/>
            <a:ext cx="1142600" cy="1142600"/>
          </a:xfrm>
          <a:prstGeom prst="rect">
            <a:avLst/>
          </a:prstGeom>
        </p:spPr>
      </p:pic>
      <p:pic>
        <p:nvPicPr>
          <p:cNvPr id="9" name="Picture 67">
            <a:extLst>
              <a:ext uri="{FF2B5EF4-FFF2-40B4-BE49-F238E27FC236}">
                <a16:creationId xmlns:a16="http://schemas.microsoft.com/office/drawing/2014/main" id="{36942D68-66BF-49D0-AD69-3C6B0C3318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564255">
            <a:off x="3608991" y="2494947"/>
            <a:ext cx="1126963" cy="1126963"/>
          </a:xfrm>
          <a:prstGeom prst="rect">
            <a:avLst/>
          </a:prstGeom>
        </p:spPr>
      </p:pic>
      <p:pic>
        <p:nvPicPr>
          <p:cNvPr id="11" name="Picture 67">
            <a:extLst>
              <a:ext uri="{FF2B5EF4-FFF2-40B4-BE49-F238E27FC236}">
                <a16:creationId xmlns:a16="http://schemas.microsoft.com/office/drawing/2014/main" id="{16CC5B7A-30F9-4386-82F9-0089206504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564255">
            <a:off x="4225340" y="1527159"/>
            <a:ext cx="1126963" cy="1126963"/>
          </a:xfrm>
          <a:prstGeom prst="rect">
            <a:avLst/>
          </a:prstGeom>
        </p:spPr>
      </p:pic>
      <p:pic>
        <p:nvPicPr>
          <p:cNvPr id="16" name="Picture 50">
            <a:extLst>
              <a:ext uri="{FF2B5EF4-FFF2-40B4-BE49-F238E27FC236}">
                <a16:creationId xmlns:a16="http://schemas.microsoft.com/office/drawing/2014/main" id="{5A30A56D-C03B-421E-BF6A-D809C56FC1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9980" y="4527595"/>
            <a:ext cx="908843" cy="908843"/>
          </a:xfrm>
          <a:prstGeom prst="rect">
            <a:avLst/>
          </a:prstGeom>
        </p:spPr>
      </p:pic>
      <p:pic>
        <p:nvPicPr>
          <p:cNvPr id="17" name="Picture 66">
            <a:extLst>
              <a:ext uri="{FF2B5EF4-FFF2-40B4-BE49-F238E27FC236}">
                <a16:creationId xmlns:a16="http://schemas.microsoft.com/office/drawing/2014/main" id="{34074976-CD42-4037-9743-175194F506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311493">
            <a:off x="4245752" y="3399286"/>
            <a:ext cx="1142600" cy="1142600"/>
          </a:xfrm>
          <a:prstGeom prst="rect">
            <a:avLst/>
          </a:prstGeom>
        </p:spPr>
      </p:pic>
      <p:sp>
        <p:nvSpPr>
          <p:cNvPr id="4" name="Правая фигурная скобка 3">
            <a:extLst>
              <a:ext uri="{FF2B5EF4-FFF2-40B4-BE49-F238E27FC236}">
                <a16:creationId xmlns:a16="http://schemas.microsoft.com/office/drawing/2014/main" id="{0CAD457A-4B39-43DE-BD24-395EC981C885}"/>
              </a:ext>
            </a:extLst>
          </p:cNvPr>
          <p:cNvSpPr/>
          <p:nvPr/>
        </p:nvSpPr>
        <p:spPr>
          <a:xfrm>
            <a:off x="7091376" y="3717032"/>
            <a:ext cx="516792" cy="2016224"/>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0" name="Textfeld 27">
            <a:extLst>
              <a:ext uri="{FF2B5EF4-FFF2-40B4-BE49-F238E27FC236}">
                <a16:creationId xmlns:a16="http://schemas.microsoft.com/office/drawing/2014/main" id="{2280BD30-7721-4F9C-A916-2D6742018D30}"/>
              </a:ext>
            </a:extLst>
          </p:cNvPr>
          <p:cNvSpPr txBox="1"/>
          <p:nvPr/>
        </p:nvSpPr>
        <p:spPr>
          <a:xfrm>
            <a:off x="7874322" y="4217312"/>
            <a:ext cx="2321885" cy="1015663"/>
          </a:xfrm>
          <a:prstGeom prst="rect">
            <a:avLst/>
          </a:prstGeom>
          <a:noFill/>
        </p:spPr>
        <p:txBody>
          <a:bodyPr wrap="square" rtlCol="0">
            <a:spAutoFit/>
          </a:bodyPr>
          <a:lstStyle/>
          <a:p>
            <a:r>
              <a:rPr lang="en-US" sz="6000" b="1" dirty="0">
                <a:solidFill>
                  <a:srgbClr val="2F7CC0"/>
                </a:solidFill>
              </a:rPr>
              <a:t>NEUT</a:t>
            </a:r>
            <a:r>
              <a:rPr lang="en-US" sz="3600" dirty="0"/>
              <a:t> </a:t>
            </a:r>
            <a:endParaRPr lang="ru-RU" sz="3600" dirty="0"/>
          </a:p>
        </p:txBody>
      </p:sp>
      <p:sp>
        <p:nvSpPr>
          <p:cNvPr id="12" name="Правая фигурная скобка 11">
            <a:extLst>
              <a:ext uri="{FF2B5EF4-FFF2-40B4-BE49-F238E27FC236}">
                <a16:creationId xmlns:a16="http://schemas.microsoft.com/office/drawing/2014/main" id="{EFE9A912-3402-429B-9483-8D34CBB1DEFE}"/>
              </a:ext>
            </a:extLst>
          </p:cNvPr>
          <p:cNvSpPr/>
          <p:nvPr/>
        </p:nvSpPr>
        <p:spPr>
          <a:xfrm>
            <a:off x="7081548" y="1581816"/>
            <a:ext cx="516792" cy="2016224"/>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 name="Textfeld 27">
            <a:extLst>
              <a:ext uri="{FF2B5EF4-FFF2-40B4-BE49-F238E27FC236}">
                <a16:creationId xmlns:a16="http://schemas.microsoft.com/office/drawing/2014/main" id="{1E7DDF7F-EC84-4FD8-A510-E4742ECA39EB}"/>
              </a:ext>
            </a:extLst>
          </p:cNvPr>
          <p:cNvSpPr txBox="1"/>
          <p:nvPr/>
        </p:nvSpPr>
        <p:spPr>
          <a:xfrm>
            <a:off x="7858955" y="2090640"/>
            <a:ext cx="2321885" cy="1015663"/>
          </a:xfrm>
          <a:prstGeom prst="rect">
            <a:avLst/>
          </a:prstGeom>
          <a:noFill/>
        </p:spPr>
        <p:txBody>
          <a:bodyPr wrap="square" rtlCol="0">
            <a:spAutoFit/>
          </a:bodyPr>
          <a:lstStyle/>
          <a:p>
            <a:r>
              <a:rPr lang="en-US" sz="6000" b="1" dirty="0">
                <a:solidFill>
                  <a:srgbClr val="2F7CC0"/>
                </a:solidFill>
              </a:rPr>
              <a:t>IG</a:t>
            </a:r>
            <a:r>
              <a:rPr lang="en-US" sz="3600" dirty="0"/>
              <a:t> </a:t>
            </a:r>
            <a:endParaRPr lang="ru-RU" sz="3600" dirty="0"/>
          </a:p>
        </p:txBody>
      </p:sp>
      <p:sp>
        <p:nvSpPr>
          <p:cNvPr id="19" name="TextBox 18">
            <a:extLst>
              <a:ext uri="{FF2B5EF4-FFF2-40B4-BE49-F238E27FC236}">
                <a16:creationId xmlns:a16="http://schemas.microsoft.com/office/drawing/2014/main" id="{67121A2F-6A48-4CC4-90E2-487BBA3D80E5}"/>
              </a:ext>
            </a:extLst>
          </p:cNvPr>
          <p:cNvSpPr txBox="1"/>
          <p:nvPr/>
        </p:nvSpPr>
        <p:spPr>
          <a:xfrm>
            <a:off x="9076055" y="1911007"/>
            <a:ext cx="2918131" cy="1323439"/>
          </a:xfrm>
          <a:prstGeom prst="rect">
            <a:avLst/>
          </a:prstGeom>
          <a:noFill/>
        </p:spPr>
        <p:txBody>
          <a:bodyPr wrap="square" rtlCol="0" anchor="t">
            <a:spAutoFit/>
          </a:bodyPr>
          <a:lstStyle/>
          <a:p>
            <a:pPr marL="0" lvl="1">
              <a:spcBef>
                <a:spcPts val="600"/>
              </a:spcBef>
              <a:buClr>
                <a:schemeClr val="accent2"/>
              </a:buClr>
              <a:buSzPct val="125000"/>
            </a:pPr>
            <a:r>
              <a:rPr lang="ru-RU" sz="2000" dirty="0">
                <a:latin typeface="+mj-lt"/>
              </a:rPr>
              <a:t>Включают в себя промиелоциты, миелоциты и метамиелоциты</a:t>
            </a:r>
          </a:p>
        </p:txBody>
      </p:sp>
    </p:spTree>
    <p:extLst>
      <p:ext uri="{BB962C8B-B14F-4D97-AF65-F5344CB8AC3E}">
        <p14:creationId xmlns:p14="http://schemas.microsoft.com/office/powerpoint/2010/main" val="176630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12" grpId="0" animBg="1"/>
      <p:bldP spid="1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el 3"/>
          <p:cNvSpPr>
            <a:spLocks noGrp="1"/>
          </p:cNvSpPr>
          <p:nvPr>
            <p:ph type="title"/>
          </p:nvPr>
        </p:nvSpPr>
        <p:spPr>
          <a:xfrm>
            <a:off x="123761" y="27445"/>
            <a:ext cx="9273193" cy="800219"/>
          </a:xfrm>
        </p:spPr>
        <p:txBody>
          <a:bodyPr/>
          <a:lstStyle/>
          <a:p>
            <a:r>
              <a:rPr lang="ru-RU" dirty="0"/>
              <a:t>Как считаем мы и как считает прибор?</a:t>
            </a:r>
            <a:br>
              <a:rPr lang="ru-RU" dirty="0"/>
            </a:br>
            <a:r>
              <a:rPr lang="ru-RU" dirty="0"/>
              <a:t>1 незрелый гранулоцит в образце.</a:t>
            </a:r>
            <a:endParaRPr lang="de-DE" dirty="0"/>
          </a:p>
        </p:txBody>
      </p:sp>
      <p:pic>
        <p:nvPicPr>
          <p:cNvPr id="8" name="Grafik 12" descr="Ein Bild, das Tier, Kuchen, Stück, sitzend enthält.&#10;&#10;Mit sehr hoher Zuverlässigkeit generierte Beschreibung">
            <a:extLst>
              <a:ext uri="{FF2B5EF4-FFF2-40B4-BE49-F238E27FC236}">
                <a16:creationId xmlns:a16="http://schemas.microsoft.com/office/drawing/2014/main" id="{1D250C74-41CE-47E9-86E5-B173F4A0E0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91" y="3939806"/>
            <a:ext cx="711822" cy="812364"/>
          </a:xfrm>
          <a:prstGeom prst="rect">
            <a:avLst/>
          </a:prstGeom>
        </p:spPr>
      </p:pic>
      <p:pic>
        <p:nvPicPr>
          <p:cNvPr id="9" name="Grafik 14" descr="Ein Bild, das Tier, Baum enthält.&#10;&#10;Mit sehr hoher Zuverlässigkeit generierte Beschreibung">
            <a:extLst>
              <a:ext uri="{FF2B5EF4-FFF2-40B4-BE49-F238E27FC236}">
                <a16:creationId xmlns:a16="http://schemas.microsoft.com/office/drawing/2014/main" id="{AA74A390-F9A1-478B-A3D1-61D721748C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488" y="3730472"/>
            <a:ext cx="1231032" cy="1231032"/>
          </a:xfrm>
          <a:prstGeom prst="rect">
            <a:avLst/>
          </a:prstGeom>
        </p:spPr>
      </p:pic>
      <p:pic>
        <p:nvPicPr>
          <p:cNvPr id="10" name="Grafik 12" descr="Ein Bild, das Tier, Kuchen, Stück, sitzend enthält.&#10;&#10;Mit sehr hoher Zuverlässigkeit generierte Beschreibung">
            <a:extLst>
              <a:ext uri="{FF2B5EF4-FFF2-40B4-BE49-F238E27FC236}">
                <a16:creationId xmlns:a16="http://schemas.microsoft.com/office/drawing/2014/main" id="{95BC4D96-25F2-449D-81F1-F8B5BF454D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7885" y="3950939"/>
            <a:ext cx="711822" cy="812364"/>
          </a:xfrm>
          <a:prstGeom prst="rect">
            <a:avLst/>
          </a:prstGeom>
        </p:spPr>
      </p:pic>
      <p:pic>
        <p:nvPicPr>
          <p:cNvPr id="11" name="Grafik 14" descr="Ein Bild, das Tier, Baum enthält.&#10;&#10;Mit sehr hoher Zuverlässigkeit generierte Beschreibung">
            <a:extLst>
              <a:ext uri="{FF2B5EF4-FFF2-40B4-BE49-F238E27FC236}">
                <a16:creationId xmlns:a16="http://schemas.microsoft.com/office/drawing/2014/main" id="{9DBBDEDB-965A-4C09-9CCC-49774DC996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1882" y="3741605"/>
            <a:ext cx="1231032" cy="1231032"/>
          </a:xfrm>
          <a:prstGeom prst="rect">
            <a:avLst/>
          </a:prstGeom>
        </p:spPr>
      </p:pic>
      <p:pic>
        <p:nvPicPr>
          <p:cNvPr id="12" name="Grafik 12" descr="Ein Bild, das Tier, Kuchen, Stück, sitzend enthält.&#10;&#10;Mit sehr hoher Zuverlässigkeit generierte Beschreibung">
            <a:extLst>
              <a:ext uri="{FF2B5EF4-FFF2-40B4-BE49-F238E27FC236}">
                <a16:creationId xmlns:a16="http://schemas.microsoft.com/office/drawing/2014/main" id="{F1F1A2B7-7478-4EF8-BA63-90790BFCA7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4391" y="3947438"/>
            <a:ext cx="711822" cy="812364"/>
          </a:xfrm>
          <a:prstGeom prst="rect">
            <a:avLst/>
          </a:prstGeom>
        </p:spPr>
      </p:pic>
      <p:pic>
        <p:nvPicPr>
          <p:cNvPr id="13" name="Grafik 14" descr="Ein Bild, das Tier, Baum enthält.&#10;&#10;Mit sehr hoher Zuverlässigkeit generierte Beschreibung">
            <a:extLst>
              <a:ext uri="{FF2B5EF4-FFF2-40B4-BE49-F238E27FC236}">
                <a16:creationId xmlns:a16="http://schemas.microsoft.com/office/drawing/2014/main" id="{5F4091DE-9E68-4930-8706-3445961E7E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8388" y="3738104"/>
            <a:ext cx="1231032" cy="1231032"/>
          </a:xfrm>
          <a:prstGeom prst="rect">
            <a:avLst/>
          </a:prstGeom>
        </p:spPr>
      </p:pic>
      <p:pic>
        <p:nvPicPr>
          <p:cNvPr id="14" name="Grafik 12" descr="Ein Bild, das Tier, Kuchen, Stück, sitzend enthält.&#10;&#10;Mit sehr hoher Zuverlässigkeit generierte Beschreibung">
            <a:extLst>
              <a:ext uri="{FF2B5EF4-FFF2-40B4-BE49-F238E27FC236}">
                <a16:creationId xmlns:a16="http://schemas.microsoft.com/office/drawing/2014/main" id="{6AD7E934-CE56-4DB1-A132-23C6148C0A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9785" y="3958571"/>
            <a:ext cx="711822" cy="812364"/>
          </a:xfrm>
          <a:prstGeom prst="rect">
            <a:avLst/>
          </a:prstGeom>
        </p:spPr>
      </p:pic>
      <p:pic>
        <p:nvPicPr>
          <p:cNvPr id="15" name="Grafik 14" descr="Ein Bild, das Tier, Baum enthält.&#10;&#10;Mit sehr hoher Zuverlässigkeit generierte Beschreibung">
            <a:extLst>
              <a:ext uri="{FF2B5EF4-FFF2-40B4-BE49-F238E27FC236}">
                <a16:creationId xmlns:a16="http://schemas.microsoft.com/office/drawing/2014/main" id="{96F072B6-D42A-42C6-BE83-2859D85EF9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3782" y="3749237"/>
            <a:ext cx="1231032" cy="1231032"/>
          </a:xfrm>
          <a:prstGeom prst="rect">
            <a:avLst/>
          </a:prstGeom>
        </p:spPr>
      </p:pic>
      <p:pic>
        <p:nvPicPr>
          <p:cNvPr id="16" name="Grafik 12" descr="Ein Bild, das Tier, Kuchen, Stück, sitzend enthält.&#10;&#10;Mit sehr hoher Zuverlässigkeit generierte Beschreibung">
            <a:extLst>
              <a:ext uri="{FF2B5EF4-FFF2-40B4-BE49-F238E27FC236}">
                <a16:creationId xmlns:a16="http://schemas.microsoft.com/office/drawing/2014/main" id="{B4286006-B3F4-435B-9399-7D8AB7CE10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291" y="3935303"/>
            <a:ext cx="711822" cy="812364"/>
          </a:xfrm>
          <a:prstGeom prst="rect">
            <a:avLst/>
          </a:prstGeom>
        </p:spPr>
      </p:pic>
      <p:pic>
        <p:nvPicPr>
          <p:cNvPr id="17" name="Grafik 14" descr="Ein Bild, das Tier, Baum enthält.&#10;&#10;Mit sehr hoher Zuverlässigkeit generierte Beschreibung">
            <a:extLst>
              <a:ext uri="{FF2B5EF4-FFF2-40B4-BE49-F238E27FC236}">
                <a16:creationId xmlns:a16="http://schemas.microsoft.com/office/drawing/2014/main" id="{2492C8BE-389D-4941-838F-BE98185EBD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0288" y="3725969"/>
            <a:ext cx="1231032" cy="1231032"/>
          </a:xfrm>
          <a:prstGeom prst="rect">
            <a:avLst/>
          </a:prstGeom>
        </p:spPr>
      </p:pic>
      <p:pic>
        <p:nvPicPr>
          <p:cNvPr id="18" name="Grafik 12" descr="Ein Bild, das Tier, Kuchen, Stück, sitzend enthält.&#10;&#10;Mit sehr hoher Zuverlässigkeit generierte Beschreibung">
            <a:extLst>
              <a:ext uri="{FF2B5EF4-FFF2-40B4-BE49-F238E27FC236}">
                <a16:creationId xmlns:a16="http://schemas.microsoft.com/office/drawing/2014/main" id="{96A69A51-7066-4674-BF47-9382325B64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1685" y="3946436"/>
            <a:ext cx="711822" cy="812364"/>
          </a:xfrm>
          <a:prstGeom prst="rect">
            <a:avLst/>
          </a:prstGeom>
        </p:spPr>
      </p:pic>
      <p:pic>
        <p:nvPicPr>
          <p:cNvPr id="19" name="Grafik 14" descr="Ein Bild, das Tier, Baum enthält.&#10;&#10;Mit sehr hoher Zuverlässigkeit generierte Beschreibung">
            <a:extLst>
              <a:ext uri="{FF2B5EF4-FFF2-40B4-BE49-F238E27FC236}">
                <a16:creationId xmlns:a16="http://schemas.microsoft.com/office/drawing/2014/main" id="{B5CD3ED4-5EED-44F3-945A-259A2EE40C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5682" y="3737102"/>
            <a:ext cx="1231032" cy="1231032"/>
          </a:xfrm>
          <a:prstGeom prst="rect">
            <a:avLst/>
          </a:prstGeom>
        </p:spPr>
      </p:pic>
      <p:pic>
        <p:nvPicPr>
          <p:cNvPr id="20" name="Grafik 12" descr="Ein Bild, das Tier, Kuchen, Stück, sitzend enthält.&#10;&#10;Mit sehr hoher Zuverlässigkeit generierte Beschreibung">
            <a:extLst>
              <a:ext uri="{FF2B5EF4-FFF2-40B4-BE49-F238E27FC236}">
                <a16:creationId xmlns:a16="http://schemas.microsoft.com/office/drawing/2014/main" id="{F77C3443-9255-4204-A72D-FC5C3CD6EE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8191" y="3942935"/>
            <a:ext cx="711822" cy="812364"/>
          </a:xfrm>
          <a:prstGeom prst="rect">
            <a:avLst/>
          </a:prstGeom>
        </p:spPr>
      </p:pic>
      <p:pic>
        <p:nvPicPr>
          <p:cNvPr id="21" name="Grafik 14" descr="Ein Bild, das Tier, Baum enthält.&#10;&#10;Mit sehr hoher Zuverlässigkeit generierte Beschreibung">
            <a:extLst>
              <a:ext uri="{FF2B5EF4-FFF2-40B4-BE49-F238E27FC236}">
                <a16:creationId xmlns:a16="http://schemas.microsoft.com/office/drawing/2014/main" id="{3D43D3D1-5C50-4B28-8AD6-5B445D5D8F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32188" y="3733601"/>
            <a:ext cx="1231032" cy="1231032"/>
          </a:xfrm>
          <a:prstGeom prst="rect">
            <a:avLst/>
          </a:prstGeom>
        </p:spPr>
      </p:pic>
      <p:pic>
        <p:nvPicPr>
          <p:cNvPr id="22" name="Grafik 12" descr="Ein Bild, das Tier, Kuchen, Stück, sitzend enthält.&#10;&#10;Mit sehr hoher Zuverlässigkeit generierte Beschreibung">
            <a:extLst>
              <a:ext uri="{FF2B5EF4-FFF2-40B4-BE49-F238E27FC236}">
                <a16:creationId xmlns:a16="http://schemas.microsoft.com/office/drawing/2014/main" id="{636C57BD-E988-4952-8447-DEF218DC4E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73585" y="3954068"/>
            <a:ext cx="711822" cy="812364"/>
          </a:xfrm>
          <a:prstGeom prst="rect">
            <a:avLst/>
          </a:prstGeom>
        </p:spPr>
      </p:pic>
      <p:pic>
        <p:nvPicPr>
          <p:cNvPr id="23" name="Grafik 14" descr="Ein Bild, das Tier, Baum enthält.&#10;&#10;Mit sehr hoher Zuverlässigkeit generierte Beschreibung">
            <a:extLst>
              <a:ext uri="{FF2B5EF4-FFF2-40B4-BE49-F238E27FC236}">
                <a16:creationId xmlns:a16="http://schemas.microsoft.com/office/drawing/2014/main" id="{1C674640-D040-4AEC-941B-263B27E5B1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7582" y="3744734"/>
            <a:ext cx="1231032" cy="1231032"/>
          </a:xfrm>
          <a:prstGeom prst="rect">
            <a:avLst/>
          </a:prstGeom>
        </p:spPr>
      </p:pic>
      <p:pic>
        <p:nvPicPr>
          <p:cNvPr id="32" name="Grafik 12" descr="Ein Bild, das Tier, Kuchen, Stück, sitzend enthält.&#10;&#10;Mit sehr hoher Zuverlässigkeit generierte Beschreibung">
            <a:extLst>
              <a:ext uri="{FF2B5EF4-FFF2-40B4-BE49-F238E27FC236}">
                <a16:creationId xmlns:a16="http://schemas.microsoft.com/office/drawing/2014/main" id="{4AAD5B5A-57CF-4C0E-90E8-E494CAFF61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85191" y="4797683"/>
            <a:ext cx="711822" cy="812364"/>
          </a:xfrm>
          <a:prstGeom prst="rect">
            <a:avLst/>
          </a:prstGeom>
        </p:spPr>
      </p:pic>
      <p:pic>
        <p:nvPicPr>
          <p:cNvPr id="33" name="Grafik 14" descr="Ein Bild, das Tier, Baum enthält.&#10;&#10;Mit sehr hoher Zuverlässigkeit generierte Beschreibung">
            <a:extLst>
              <a:ext uri="{FF2B5EF4-FFF2-40B4-BE49-F238E27FC236}">
                <a16:creationId xmlns:a16="http://schemas.microsoft.com/office/drawing/2014/main" id="{02B0092F-1D7C-4193-BDAE-9D92BC2FB1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289" y="4569584"/>
            <a:ext cx="1231032" cy="1231032"/>
          </a:xfrm>
          <a:prstGeom prst="rect">
            <a:avLst/>
          </a:prstGeom>
        </p:spPr>
      </p:pic>
      <p:pic>
        <p:nvPicPr>
          <p:cNvPr id="34" name="Grafik 12" descr="Ein Bild, das Tier, Kuchen, Stück, sitzend enthält.&#10;&#10;Mit sehr hoher Zuverlässigkeit generierte Beschreibung">
            <a:extLst>
              <a:ext uri="{FF2B5EF4-FFF2-40B4-BE49-F238E27FC236}">
                <a16:creationId xmlns:a16="http://schemas.microsoft.com/office/drawing/2014/main" id="{118081D2-7D55-4825-9BE2-CB94E35F8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108" y="4790051"/>
            <a:ext cx="711822" cy="812364"/>
          </a:xfrm>
          <a:prstGeom prst="rect">
            <a:avLst/>
          </a:prstGeom>
        </p:spPr>
      </p:pic>
      <p:pic>
        <p:nvPicPr>
          <p:cNvPr id="35" name="Grafik 14" descr="Ein Bild, das Tier, Baum enthält.&#10;&#10;Mit sehr hoher Zuverlässigkeit generierte Beschreibung">
            <a:extLst>
              <a:ext uri="{FF2B5EF4-FFF2-40B4-BE49-F238E27FC236}">
                <a16:creationId xmlns:a16="http://schemas.microsoft.com/office/drawing/2014/main" id="{3A47B520-EE27-4602-BCEA-9A5B3EDC32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7105" y="4580717"/>
            <a:ext cx="1231032" cy="1231032"/>
          </a:xfrm>
          <a:prstGeom prst="rect">
            <a:avLst/>
          </a:prstGeom>
        </p:spPr>
      </p:pic>
      <p:pic>
        <p:nvPicPr>
          <p:cNvPr id="36" name="Grafik 12" descr="Ein Bild, das Tier, Kuchen, Stück, sitzend enthält.&#10;&#10;Mit sehr hoher Zuverlässigkeit generierte Beschreibung">
            <a:extLst>
              <a:ext uri="{FF2B5EF4-FFF2-40B4-BE49-F238E27FC236}">
                <a16:creationId xmlns:a16="http://schemas.microsoft.com/office/drawing/2014/main" id="{EDABFB9A-F4BE-47DE-8EBE-091B8C94B0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9614" y="4786550"/>
            <a:ext cx="711822" cy="812364"/>
          </a:xfrm>
          <a:prstGeom prst="rect">
            <a:avLst/>
          </a:prstGeom>
        </p:spPr>
      </p:pic>
      <p:pic>
        <p:nvPicPr>
          <p:cNvPr id="37" name="Grafik 14" descr="Ein Bild, das Tier, Baum enthält.&#10;&#10;Mit sehr hoher Zuverlässigkeit generierte Beschreibung">
            <a:extLst>
              <a:ext uri="{FF2B5EF4-FFF2-40B4-BE49-F238E27FC236}">
                <a16:creationId xmlns:a16="http://schemas.microsoft.com/office/drawing/2014/main" id="{3B2CB541-4A03-45B6-A11C-41900C9D15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23611" y="4577216"/>
            <a:ext cx="1231032" cy="1231032"/>
          </a:xfrm>
          <a:prstGeom prst="rect">
            <a:avLst/>
          </a:prstGeom>
        </p:spPr>
      </p:pic>
      <p:pic>
        <p:nvPicPr>
          <p:cNvPr id="38" name="Grafik 12" descr="Ein Bild, das Tier, Kuchen, Stück, sitzend enthält.&#10;&#10;Mit sehr hoher Zuverlässigkeit generierte Beschreibung">
            <a:extLst>
              <a:ext uri="{FF2B5EF4-FFF2-40B4-BE49-F238E27FC236}">
                <a16:creationId xmlns:a16="http://schemas.microsoft.com/office/drawing/2014/main" id="{78E9B8CA-02B2-4258-A85C-6B8C9253AA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5008" y="4797683"/>
            <a:ext cx="711822" cy="812364"/>
          </a:xfrm>
          <a:prstGeom prst="rect">
            <a:avLst/>
          </a:prstGeom>
        </p:spPr>
      </p:pic>
      <p:pic>
        <p:nvPicPr>
          <p:cNvPr id="39" name="Grafik 14" descr="Ein Bild, das Tier, Baum enthält.&#10;&#10;Mit sehr hoher Zuverlässigkeit generierte Beschreibung">
            <a:extLst>
              <a:ext uri="{FF2B5EF4-FFF2-40B4-BE49-F238E27FC236}">
                <a16:creationId xmlns:a16="http://schemas.microsoft.com/office/drawing/2014/main" id="{751B9DD9-DB14-4D50-975F-1122F6212C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9005" y="4588349"/>
            <a:ext cx="1231032" cy="1231032"/>
          </a:xfrm>
          <a:prstGeom prst="rect">
            <a:avLst/>
          </a:prstGeom>
        </p:spPr>
      </p:pic>
      <p:pic>
        <p:nvPicPr>
          <p:cNvPr id="40" name="Grafik 12" descr="Ein Bild, das Tier, Kuchen, Stück, sitzend enthält.&#10;&#10;Mit sehr hoher Zuverlässigkeit generierte Beschreibung">
            <a:extLst>
              <a:ext uri="{FF2B5EF4-FFF2-40B4-BE49-F238E27FC236}">
                <a16:creationId xmlns:a16="http://schemas.microsoft.com/office/drawing/2014/main" id="{4850E2F9-98BF-4499-8160-94BF22AADB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1514" y="4774415"/>
            <a:ext cx="711822" cy="812364"/>
          </a:xfrm>
          <a:prstGeom prst="rect">
            <a:avLst/>
          </a:prstGeom>
        </p:spPr>
      </p:pic>
      <p:pic>
        <p:nvPicPr>
          <p:cNvPr id="41" name="Grafik 14" descr="Ein Bild, das Tier, Baum enthält.&#10;&#10;Mit sehr hoher Zuverlässigkeit generierte Beschreibung">
            <a:extLst>
              <a:ext uri="{FF2B5EF4-FFF2-40B4-BE49-F238E27FC236}">
                <a16:creationId xmlns:a16="http://schemas.microsoft.com/office/drawing/2014/main" id="{AFF806D0-8C9B-4F6A-8995-B7D292EBAB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5511" y="4565081"/>
            <a:ext cx="1231032" cy="1231032"/>
          </a:xfrm>
          <a:prstGeom prst="rect">
            <a:avLst/>
          </a:prstGeom>
        </p:spPr>
      </p:pic>
      <p:pic>
        <p:nvPicPr>
          <p:cNvPr id="42" name="Grafik 12" descr="Ein Bild, das Tier, Kuchen, Stück, sitzend enthält.&#10;&#10;Mit sehr hoher Zuverlässigkeit generierte Beschreibung">
            <a:extLst>
              <a:ext uri="{FF2B5EF4-FFF2-40B4-BE49-F238E27FC236}">
                <a16:creationId xmlns:a16="http://schemas.microsoft.com/office/drawing/2014/main" id="{924A0888-7854-4272-A086-062078AFC4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6908" y="4785548"/>
            <a:ext cx="711822" cy="812364"/>
          </a:xfrm>
          <a:prstGeom prst="rect">
            <a:avLst/>
          </a:prstGeom>
        </p:spPr>
      </p:pic>
      <p:pic>
        <p:nvPicPr>
          <p:cNvPr id="43" name="Grafik 14" descr="Ein Bild, das Tier, Baum enthält.&#10;&#10;Mit sehr hoher Zuverlässigkeit generierte Beschreibung">
            <a:extLst>
              <a:ext uri="{FF2B5EF4-FFF2-40B4-BE49-F238E27FC236}">
                <a16:creationId xmlns:a16="http://schemas.microsoft.com/office/drawing/2014/main" id="{954873F1-9E63-4A4A-BEA1-AB2B7C1DCE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0905" y="4576214"/>
            <a:ext cx="1231032" cy="1231032"/>
          </a:xfrm>
          <a:prstGeom prst="rect">
            <a:avLst/>
          </a:prstGeom>
        </p:spPr>
      </p:pic>
      <p:pic>
        <p:nvPicPr>
          <p:cNvPr id="44" name="Grafik 12" descr="Ein Bild, das Tier, Kuchen, Stück, sitzend enthält.&#10;&#10;Mit sehr hoher Zuverlässigkeit generierte Beschreibung">
            <a:extLst>
              <a:ext uri="{FF2B5EF4-FFF2-40B4-BE49-F238E27FC236}">
                <a16:creationId xmlns:a16="http://schemas.microsoft.com/office/drawing/2014/main" id="{4428860E-B91F-41F9-B91B-C9C5CD95BE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3414" y="4782047"/>
            <a:ext cx="711822" cy="812364"/>
          </a:xfrm>
          <a:prstGeom prst="rect">
            <a:avLst/>
          </a:prstGeom>
        </p:spPr>
      </p:pic>
      <p:pic>
        <p:nvPicPr>
          <p:cNvPr id="45" name="Grafik 14" descr="Ein Bild, das Tier, Baum enthält.&#10;&#10;Mit sehr hoher Zuverlässigkeit generierte Beschreibung">
            <a:extLst>
              <a:ext uri="{FF2B5EF4-FFF2-40B4-BE49-F238E27FC236}">
                <a16:creationId xmlns:a16="http://schemas.microsoft.com/office/drawing/2014/main" id="{51DF9788-7D65-46D2-9DE7-30DCE8F72A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7411" y="4572713"/>
            <a:ext cx="1231032" cy="1231032"/>
          </a:xfrm>
          <a:prstGeom prst="rect">
            <a:avLst/>
          </a:prstGeom>
        </p:spPr>
      </p:pic>
      <p:pic>
        <p:nvPicPr>
          <p:cNvPr id="46" name="Grafik 12" descr="Ein Bild, das Tier, Kuchen, Stück, sitzend enthält.&#10;&#10;Mit sehr hoher Zuverlässigkeit generierte Beschreibung">
            <a:extLst>
              <a:ext uri="{FF2B5EF4-FFF2-40B4-BE49-F238E27FC236}">
                <a16:creationId xmlns:a16="http://schemas.microsoft.com/office/drawing/2014/main" id="{A5EE37FB-4AEF-4A6A-B0C1-9A2A84EA42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8808" y="4793180"/>
            <a:ext cx="711822" cy="812364"/>
          </a:xfrm>
          <a:prstGeom prst="rect">
            <a:avLst/>
          </a:prstGeom>
        </p:spPr>
      </p:pic>
      <p:pic>
        <p:nvPicPr>
          <p:cNvPr id="47" name="Grafik 14" descr="Ein Bild, das Tier, Baum enthält.&#10;&#10;Mit sehr hoher Zuverlässigkeit generierte Beschreibung">
            <a:extLst>
              <a:ext uri="{FF2B5EF4-FFF2-40B4-BE49-F238E27FC236}">
                <a16:creationId xmlns:a16="http://schemas.microsoft.com/office/drawing/2014/main" id="{D22A6A2B-9FF4-46A1-B14E-23BDFB0A9A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2805" y="4583846"/>
            <a:ext cx="1231032" cy="1231032"/>
          </a:xfrm>
          <a:prstGeom prst="rect">
            <a:avLst/>
          </a:prstGeom>
        </p:spPr>
      </p:pic>
      <p:pic>
        <p:nvPicPr>
          <p:cNvPr id="48" name="Grafik 12" descr="Ein Bild, das Tier, Kuchen, Stück, sitzend enthält.&#10;&#10;Mit sehr hoher Zuverlässigkeit generierte Beschreibung">
            <a:extLst>
              <a:ext uri="{FF2B5EF4-FFF2-40B4-BE49-F238E27FC236}">
                <a16:creationId xmlns:a16="http://schemas.microsoft.com/office/drawing/2014/main" id="{29255C62-F4CE-4AE8-AB13-7D80CF484D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77" y="5640296"/>
            <a:ext cx="711822" cy="812364"/>
          </a:xfrm>
          <a:prstGeom prst="rect">
            <a:avLst/>
          </a:prstGeom>
        </p:spPr>
      </p:pic>
      <p:pic>
        <p:nvPicPr>
          <p:cNvPr id="49" name="Grafik 14" descr="Ein Bild, das Tier, Baum enthält.&#10;&#10;Mit sehr hoher Zuverlässigkeit generierte Beschreibung">
            <a:extLst>
              <a:ext uri="{FF2B5EF4-FFF2-40B4-BE49-F238E27FC236}">
                <a16:creationId xmlns:a16="http://schemas.microsoft.com/office/drawing/2014/main" id="{58532FAB-E93A-48D1-A962-E3E8FD281C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474" y="5430962"/>
            <a:ext cx="1231032" cy="1231032"/>
          </a:xfrm>
          <a:prstGeom prst="rect">
            <a:avLst/>
          </a:prstGeom>
        </p:spPr>
      </p:pic>
      <p:pic>
        <p:nvPicPr>
          <p:cNvPr id="50" name="Grafik 12" descr="Ein Bild, das Tier, Kuchen, Stück, sitzend enthält.&#10;&#10;Mit sehr hoher Zuverlässigkeit generierte Beschreibung">
            <a:extLst>
              <a:ext uri="{FF2B5EF4-FFF2-40B4-BE49-F238E27FC236}">
                <a16:creationId xmlns:a16="http://schemas.microsoft.com/office/drawing/2014/main" id="{F238261F-4443-4E19-8DA3-88DCD22E08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8871" y="5651429"/>
            <a:ext cx="711822" cy="812364"/>
          </a:xfrm>
          <a:prstGeom prst="rect">
            <a:avLst/>
          </a:prstGeom>
        </p:spPr>
      </p:pic>
      <p:pic>
        <p:nvPicPr>
          <p:cNvPr id="51" name="Grafik 14" descr="Ein Bild, das Tier, Baum enthält.&#10;&#10;Mit sehr hoher Zuverlässigkeit generierte Beschreibung">
            <a:extLst>
              <a:ext uri="{FF2B5EF4-FFF2-40B4-BE49-F238E27FC236}">
                <a16:creationId xmlns:a16="http://schemas.microsoft.com/office/drawing/2014/main" id="{D84FE8CB-0248-4258-BD97-24AC9F025D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868" y="5442095"/>
            <a:ext cx="1231032" cy="1231032"/>
          </a:xfrm>
          <a:prstGeom prst="rect">
            <a:avLst/>
          </a:prstGeom>
        </p:spPr>
      </p:pic>
      <p:pic>
        <p:nvPicPr>
          <p:cNvPr id="52" name="Grafik 12" descr="Ein Bild, das Tier, Kuchen, Stück, sitzend enthält.&#10;&#10;Mit sehr hoher Zuverlässigkeit generierte Beschreibung">
            <a:extLst>
              <a:ext uri="{FF2B5EF4-FFF2-40B4-BE49-F238E27FC236}">
                <a16:creationId xmlns:a16="http://schemas.microsoft.com/office/drawing/2014/main" id="{9A31FA74-6222-46C0-B611-6CE31DA572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5377" y="5647928"/>
            <a:ext cx="711822" cy="812364"/>
          </a:xfrm>
          <a:prstGeom prst="rect">
            <a:avLst/>
          </a:prstGeom>
        </p:spPr>
      </p:pic>
      <p:pic>
        <p:nvPicPr>
          <p:cNvPr id="53" name="Grafik 14" descr="Ein Bild, das Tier, Baum enthält.&#10;&#10;Mit sehr hoher Zuverlässigkeit generierte Beschreibung">
            <a:extLst>
              <a:ext uri="{FF2B5EF4-FFF2-40B4-BE49-F238E27FC236}">
                <a16:creationId xmlns:a16="http://schemas.microsoft.com/office/drawing/2014/main" id="{F4B86575-6557-4998-A4A9-03ADEC96B9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9374" y="5438594"/>
            <a:ext cx="1231032" cy="1231032"/>
          </a:xfrm>
          <a:prstGeom prst="rect">
            <a:avLst/>
          </a:prstGeom>
        </p:spPr>
      </p:pic>
      <p:pic>
        <p:nvPicPr>
          <p:cNvPr id="54" name="Grafik 12" descr="Ein Bild, das Tier, Kuchen, Stück, sitzend enthält.&#10;&#10;Mit sehr hoher Zuverlässigkeit generierte Beschreibung">
            <a:extLst>
              <a:ext uri="{FF2B5EF4-FFF2-40B4-BE49-F238E27FC236}">
                <a16:creationId xmlns:a16="http://schemas.microsoft.com/office/drawing/2014/main" id="{950A8550-8B88-453A-B3F0-13497B0824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0771" y="5659061"/>
            <a:ext cx="711822" cy="812364"/>
          </a:xfrm>
          <a:prstGeom prst="rect">
            <a:avLst/>
          </a:prstGeom>
        </p:spPr>
      </p:pic>
      <p:pic>
        <p:nvPicPr>
          <p:cNvPr id="55" name="Grafik 14" descr="Ein Bild, das Tier, Baum enthält.&#10;&#10;Mit sehr hoher Zuverlässigkeit generierte Beschreibung">
            <a:extLst>
              <a:ext uri="{FF2B5EF4-FFF2-40B4-BE49-F238E27FC236}">
                <a16:creationId xmlns:a16="http://schemas.microsoft.com/office/drawing/2014/main" id="{0E5E59C3-72DC-4BD5-871C-6750F931FC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4768" y="5449727"/>
            <a:ext cx="1231032" cy="1231032"/>
          </a:xfrm>
          <a:prstGeom prst="rect">
            <a:avLst/>
          </a:prstGeom>
        </p:spPr>
      </p:pic>
      <p:pic>
        <p:nvPicPr>
          <p:cNvPr id="56" name="Grafik 12" descr="Ein Bild, das Tier, Kuchen, Stück, sitzend enthält.&#10;&#10;Mit sehr hoher Zuverlässigkeit generierte Beschreibung">
            <a:extLst>
              <a:ext uri="{FF2B5EF4-FFF2-40B4-BE49-F238E27FC236}">
                <a16:creationId xmlns:a16="http://schemas.microsoft.com/office/drawing/2014/main" id="{2A8CAF71-A4ED-4EEC-9253-6080170D59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7277" y="5635793"/>
            <a:ext cx="711822" cy="812364"/>
          </a:xfrm>
          <a:prstGeom prst="rect">
            <a:avLst/>
          </a:prstGeom>
        </p:spPr>
      </p:pic>
      <p:pic>
        <p:nvPicPr>
          <p:cNvPr id="57" name="Grafik 14" descr="Ein Bild, das Tier, Baum enthält.&#10;&#10;Mit sehr hoher Zuverlässigkeit generierte Beschreibung">
            <a:extLst>
              <a:ext uri="{FF2B5EF4-FFF2-40B4-BE49-F238E27FC236}">
                <a16:creationId xmlns:a16="http://schemas.microsoft.com/office/drawing/2014/main" id="{13842E1C-9CF6-4E18-BDFA-7D44900B5D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1274" y="5426459"/>
            <a:ext cx="1231032" cy="1231032"/>
          </a:xfrm>
          <a:prstGeom prst="rect">
            <a:avLst/>
          </a:prstGeom>
        </p:spPr>
      </p:pic>
      <p:pic>
        <p:nvPicPr>
          <p:cNvPr id="58" name="Grafik 12" descr="Ein Bild, das Tier, Kuchen, Stück, sitzend enthält.&#10;&#10;Mit sehr hoher Zuverlässigkeit generierte Beschreibung">
            <a:extLst>
              <a:ext uri="{FF2B5EF4-FFF2-40B4-BE49-F238E27FC236}">
                <a16:creationId xmlns:a16="http://schemas.microsoft.com/office/drawing/2014/main" id="{261BE88C-DFDA-41FE-94BA-FACF9F5EE3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2671" y="5646926"/>
            <a:ext cx="711822" cy="812364"/>
          </a:xfrm>
          <a:prstGeom prst="rect">
            <a:avLst/>
          </a:prstGeom>
        </p:spPr>
      </p:pic>
      <p:pic>
        <p:nvPicPr>
          <p:cNvPr id="59" name="Grafik 14" descr="Ein Bild, das Tier, Baum enthält.&#10;&#10;Mit sehr hoher Zuverlässigkeit generierte Beschreibung">
            <a:extLst>
              <a:ext uri="{FF2B5EF4-FFF2-40B4-BE49-F238E27FC236}">
                <a16:creationId xmlns:a16="http://schemas.microsoft.com/office/drawing/2014/main" id="{B4CB41F5-F971-47EB-9ED2-1B4CBED8F0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66668" y="5437592"/>
            <a:ext cx="1231032" cy="1231032"/>
          </a:xfrm>
          <a:prstGeom prst="rect">
            <a:avLst/>
          </a:prstGeom>
        </p:spPr>
      </p:pic>
      <p:pic>
        <p:nvPicPr>
          <p:cNvPr id="60" name="Grafik 12" descr="Ein Bild, das Tier, Kuchen, Stück, sitzend enthält.&#10;&#10;Mit sehr hoher Zuverlässigkeit generierte Beschreibung">
            <a:extLst>
              <a:ext uri="{FF2B5EF4-FFF2-40B4-BE49-F238E27FC236}">
                <a16:creationId xmlns:a16="http://schemas.microsoft.com/office/drawing/2014/main" id="{81778BA8-72DD-4B5D-B6E3-FDEBDC212F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79177" y="5643425"/>
            <a:ext cx="711822" cy="812364"/>
          </a:xfrm>
          <a:prstGeom prst="rect">
            <a:avLst/>
          </a:prstGeom>
        </p:spPr>
      </p:pic>
      <p:pic>
        <p:nvPicPr>
          <p:cNvPr id="61" name="Grafik 14" descr="Ein Bild, das Tier, Baum enthält.&#10;&#10;Mit sehr hoher Zuverlässigkeit generierte Beschreibung">
            <a:extLst>
              <a:ext uri="{FF2B5EF4-FFF2-40B4-BE49-F238E27FC236}">
                <a16:creationId xmlns:a16="http://schemas.microsoft.com/office/drawing/2014/main" id="{79822273-7FB7-4C9D-9ECF-1A57C8918E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73174" y="5434091"/>
            <a:ext cx="1231032" cy="1231032"/>
          </a:xfrm>
          <a:prstGeom prst="rect">
            <a:avLst/>
          </a:prstGeom>
        </p:spPr>
      </p:pic>
      <p:pic>
        <p:nvPicPr>
          <p:cNvPr id="62" name="Grafik 12" descr="Ein Bild, das Tier, Kuchen, Stück, sitzend enthält.&#10;&#10;Mit sehr hoher Zuverlässigkeit generierte Beschreibung">
            <a:extLst>
              <a:ext uri="{FF2B5EF4-FFF2-40B4-BE49-F238E27FC236}">
                <a16:creationId xmlns:a16="http://schemas.microsoft.com/office/drawing/2014/main" id="{0871D0DE-ABA0-4C18-9E7F-8EF1A346E8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4571" y="5654558"/>
            <a:ext cx="711822" cy="812364"/>
          </a:xfrm>
          <a:prstGeom prst="rect">
            <a:avLst/>
          </a:prstGeom>
        </p:spPr>
      </p:pic>
      <p:pic>
        <p:nvPicPr>
          <p:cNvPr id="63" name="Grafik 14" descr="Ein Bild, das Tier, Baum enthält.&#10;&#10;Mit sehr hoher Zuverlässigkeit generierte Beschreibung">
            <a:extLst>
              <a:ext uri="{FF2B5EF4-FFF2-40B4-BE49-F238E27FC236}">
                <a16:creationId xmlns:a16="http://schemas.microsoft.com/office/drawing/2014/main" id="{C04D0A2C-EA89-4D12-AACE-84B3D6441D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08568" y="5445224"/>
            <a:ext cx="1231032" cy="1231032"/>
          </a:xfrm>
          <a:prstGeom prst="rect">
            <a:avLst/>
          </a:prstGeom>
        </p:spPr>
      </p:pic>
      <p:pic>
        <p:nvPicPr>
          <p:cNvPr id="64" name="Grafik 12" descr="Ein Bild, das Tier, Kuchen, Stück, sitzend enthält.&#10;&#10;Mit sehr hoher Zuverlässigkeit generierte Beschreibung">
            <a:extLst>
              <a:ext uri="{FF2B5EF4-FFF2-40B4-BE49-F238E27FC236}">
                <a16:creationId xmlns:a16="http://schemas.microsoft.com/office/drawing/2014/main" id="{98A0C844-EBFF-4C98-8B6F-1D3C70D611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16965" y="3100322"/>
            <a:ext cx="711822" cy="812364"/>
          </a:xfrm>
          <a:prstGeom prst="rect">
            <a:avLst/>
          </a:prstGeom>
        </p:spPr>
      </p:pic>
      <p:pic>
        <p:nvPicPr>
          <p:cNvPr id="66" name="Grafik 12" descr="Ein Bild, das Tier, Kuchen, Stück, sitzend enthält.&#10;&#10;Mit sehr hoher Zuverlässigkeit generierte Beschreibung">
            <a:extLst>
              <a:ext uri="{FF2B5EF4-FFF2-40B4-BE49-F238E27FC236}">
                <a16:creationId xmlns:a16="http://schemas.microsoft.com/office/drawing/2014/main" id="{90A40216-4B4D-405F-A99E-54127528F8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882" y="3092690"/>
            <a:ext cx="711822" cy="812364"/>
          </a:xfrm>
          <a:prstGeom prst="rect">
            <a:avLst/>
          </a:prstGeom>
        </p:spPr>
      </p:pic>
      <p:pic>
        <p:nvPicPr>
          <p:cNvPr id="67" name="Grafik 14" descr="Ein Bild, das Tier, Baum enthält.&#10;&#10;Mit sehr hoher Zuverlässigkeit generierte Beschreibung">
            <a:extLst>
              <a:ext uri="{FF2B5EF4-FFF2-40B4-BE49-F238E27FC236}">
                <a16:creationId xmlns:a16="http://schemas.microsoft.com/office/drawing/2014/main" id="{BD802601-EC66-47C8-91F7-8E10317DAF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8879" y="2883356"/>
            <a:ext cx="1231032" cy="1231032"/>
          </a:xfrm>
          <a:prstGeom prst="rect">
            <a:avLst/>
          </a:prstGeom>
        </p:spPr>
      </p:pic>
      <p:pic>
        <p:nvPicPr>
          <p:cNvPr id="68" name="Grafik 12" descr="Ein Bild, das Tier, Kuchen, Stück, sitzend enthält.&#10;&#10;Mit sehr hoher Zuverlässigkeit generierte Beschreibung">
            <a:extLst>
              <a:ext uri="{FF2B5EF4-FFF2-40B4-BE49-F238E27FC236}">
                <a16:creationId xmlns:a16="http://schemas.microsoft.com/office/drawing/2014/main" id="{1E850CF5-C6F6-4F50-B492-7231DDA86F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1388" y="3089189"/>
            <a:ext cx="711822" cy="812364"/>
          </a:xfrm>
          <a:prstGeom prst="rect">
            <a:avLst/>
          </a:prstGeom>
        </p:spPr>
      </p:pic>
      <p:pic>
        <p:nvPicPr>
          <p:cNvPr id="69" name="Grafik 14" descr="Ein Bild, das Tier, Baum enthält.&#10;&#10;Mit sehr hoher Zuverlässigkeit generierte Beschreibung">
            <a:extLst>
              <a:ext uri="{FF2B5EF4-FFF2-40B4-BE49-F238E27FC236}">
                <a16:creationId xmlns:a16="http://schemas.microsoft.com/office/drawing/2014/main" id="{EAF19C48-5C0F-4F80-8384-DC0674842F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5385" y="2879855"/>
            <a:ext cx="1231032" cy="1231032"/>
          </a:xfrm>
          <a:prstGeom prst="rect">
            <a:avLst/>
          </a:prstGeom>
        </p:spPr>
      </p:pic>
      <p:pic>
        <p:nvPicPr>
          <p:cNvPr id="70" name="Grafik 12" descr="Ein Bild, das Tier, Kuchen, Stück, sitzend enthält.&#10;&#10;Mit sehr hoher Zuverlässigkeit generierte Beschreibung">
            <a:extLst>
              <a:ext uri="{FF2B5EF4-FFF2-40B4-BE49-F238E27FC236}">
                <a16:creationId xmlns:a16="http://schemas.microsoft.com/office/drawing/2014/main" id="{714FFE78-6A94-4991-AF48-FE1D48BEC3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6782" y="3100322"/>
            <a:ext cx="711822" cy="812364"/>
          </a:xfrm>
          <a:prstGeom prst="rect">
            <a:avLst/>
          </a:prstGeom>
        </p:spPr>
      </p:pic>
      <p:pic>
        <p:nvPicPr>
          <p:cNvPr id="71" name="Grafik 14" descr="Ein Bild, das Tier, Baum enthält.&#10;&#10;Mit sehr hoher Zuverlässigkeit generierte Beschreibung">
            <a:extLst>
              <a:ext uri="{FF2B5EF4-FFF2-40B4-BE49-F238E27FC236}">
                <a16:creationId xmlns:a16="http://schemas.microsoft.com/office/drawing/2014/main" id="{3F84993C-D6E3-4FE1-B155-86F79376D2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0779" y="2890988"/>
            <a:ext cx="1231032" cy="1231032"/>
          </a:xfrm>
          <a:prstGeom prst="rect">
            <a:avLst/>
          </a:prstGeom>
        </p:spPr>
      </p:pic>
      <p:pic>
        <p:nvPicPr>
          <p:cNvPr id="72" name="Grafik 12" descr="Ein Bild, das Tier, Kuchen, Stück, sitzend enthält.&#10;&#10;Mit sehr hoher Zuverlässigkeit generierte Beschreibung">
            <a:extLst>
              <a:ext uri="{FF2B5EF4-FFF2-40B4-BE49-F238E27FC236}">
                <a16:creationId xmlns:a16="http://schemas.microsoft.com/office/drawing/2014/main" id="{0AC7296A-884C-4E77-B98D-72A79FF3DC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3288" y="3077054"/>
            <a:ext cx="711822" cy="812364"/>
          </a:xfrm>
          <a:prstGeom prst="rect">
            <a:avLst/>
          </a:prstGeom>
        </p:spPr>
      </p:pic>
      <p:pic>
        <p:nvPicPr>
          <p:cNvPr id="73" name="Grafik 14" descr="Ein Bild, das Tier, Baum enthält.&#10;&#10;Mit sehr hoher Zuverlässigkeit generierte Beschreibung">
            <a:extLst>
              <a:ext uri="{FF2B5EF4-FFF2-40B4-BE49-F238E27FC236}">
                <a16:creationId xmlns:a16="http://schemas.microsoft.com/office/drawing/2014/main" id="{9FB88DA8-C75F-495E-8C92-80F0F374AD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7285" y="2867720"/>
            <a:ext cx="1231032" cy="1231032"/>
          </a:xfrm>
          <a:prstGeom prst="rect">
            <a:avLst/>
          </a:prstGeom>
        </p:spPr>
      </p:pic>
      <p:pic>
        <p:nvPicPr>
          <p:cNvPr id="74" name="Grafik 12" descr="Ein Bild, das Tier, Kuchen, Stück, sitzend enthält.&#10;&#10;Mit sehr hoher Zuverlässigkeit generierte Beschreibung">
            <a:extLst>
              <a:ext uri="{FF2B5EF4-FFF2-40B4-BE49-F238E27FC236}">
                <a16:creationId xmlns:a16="http://schemas.microsoft.com/office/drawing/2014/main" id="{DCC0EFF8-ACB0-4C6A-BE94-A4F4C17DEA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8682" y="3088187"/>
            <a:ext cx="711822" cy="812364"/>
          </a:xfrm>
          <a:prstGeom prst="rect">
            <a:avLst/>
          </a:prstGeom>
        </p:spPr>
      </p:pic>
      <p:pic>
        <p:nvPicPr>
          <p:cNvPr id="75" name="Grafik 14" descr="Ein Bild, das Tier, Baum enthält.&#10;&#10;Mit sehr hoher Zuverlässigkeit generierte Beschreibung">
            <a:extLst>
              <a:ext uri="{FF2B5EF4-FFF2-40B4-BE49-F238E27FC236}">
                <a16:creationId xmlns:a16="http://schemas.microsoft.com/office/drawing/2014/main" id="{8689C43C-EBFE-4EB0-BE17-6D56E17729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2679" y="2878853"/>
            <a:ext cx="1231032" cy="1231032"/>
          </a:xfrm>
          <a:prstGeom prst="rect">
            <a:avLst/>
          </a:prstGeom>
        </p:spPr>
      </p:pic>
      <p:pic>
        <p:nvPicPr>
          <p:cNvPr id="76" name="Grafik 12" descr="Ein Bild, das Tier, Kuchen, Stück, sitzend enthält.&#10;&#10;Mit sehr hoher Zuverlässigkeit generierte Beschreibung">
            <a:extLst>
              <a:ext uri="{FF2B5EF4-FFF2-40B4-BE49-F238E27FC236}">
                <a16:creationId xmlns:a16="http://schemas.microsoft.com/office/drawing/2014/main" id="{DAC8E4C2-D7DC-4D2E-96A9-5701ECE357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5188" y="3084686"/>
            <a:ext cx="711822" cy="812364"/>
          </a:xfrm>
          <a:prstGeom prst="rect">
            <a:avLst/>
          </a:prstGeom>
        </p:spPr>
      </p:pic>
      <p:pic>
        <p:nvPicPr>
          <p:cNvPr id="77" name="Grafik 14" descr="Ein Bild, das Tier, Baum enthält.&#10;&#10;Mit sehr hoher Zuverlässigkeit generierte Beschreibung">
            <a:extLst>
              <a:ext uri="{FF2B5EF4-FFF2-40B4-BE49-F238E27FC236}">
                <a16:creationId xmlns:a16="http://schemas.microsoft.com/office/drawing/2014/main" id="{48660607-2ADE-4303-A6BE-F2EA9BF7BD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9185" y="2875352"/>
            <a:ext cx="1231032" cy="1231032"/>
          </a:xfrm>
          <a:prstGeom prst="rect">
            <a:avLst/>
          </a:prstGeom>
        </p:spPr>
      </p:pic>
      <p:pic>
        <p:nvPicPr>
          <p:cNvPr id="78" name="Grafik 12" descr="Ein Bild, das Tier, Kuchen, Stück, sitzend enthält.&#10;&#10;Mit sehr hoher Zuverlässigkeit generierte Beschreibung">
            <a:extLst>
              <a:ext uri="{FF2B5EF4-FFF2-40B4-BE49-F238E27FC236}">
                <a16:creationId xmlns:a16="http://schemas.microsoft.com/office/drawing/2014/main" id="{8060FFF6-E8FE-4BD9-BB23-99A79791AB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0582" y="3095819"/>
            <a:ext cx="711822" cy="812364"/>
          </a:xfrm>
          <a:prstGeom prst="rect">
            <a:avLst/>
          </a:prstGeom>
        </p:spPr>
      </p:pic>
      <p:pic>
        <p:nvPicPr>
          <p:cNvPr id="79" name="Grafik 14" descr="Ein Bild, das Tier, Baum enthält.&#10;&#10;Mit sehr hoher Zuverlässigkeit generierte Beschreibung">
            <a:extLst>
              <a:ext uri="{FF2B5EF4-FFF2-40B4-BE49-F238E27FC236}">
                <a16:creationId xmlns:a16="http://schemas.microsoft.com/office/drawing/2014/main" id="{5D5ECDDF-9A33-4958-AC40-3251859697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4579" y="2886485"/>
            <a:ext cx="1231032" cy="1231032"/>
          </a:xfrm>
          <a:prstGeom prst="rect">
            <a:avLst/>
          </a:prstGeom>
        </p:spPr>
      </p:pic>
      <p:pic>
        <p:nvPicPr>
          <p:cNvPr id="80" name="Grafik 14" descr="Ein Bild, das Tier, Baum enthält.&#10;&#10;Mit sehr hoher Zuverlässigkeit generierte Beschreibung">
            <a:extLst>
              <a:ext uri="{FF2B5EF4-FFF2-40B4-BE49-F238E27FC236}">
                <a16:creationId xmlns:a16="http://schemas.microsoft.com/office/drawing/2014/main" id="{769167D0-4DF0-40FB-8630-CE1EEF3FED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277" y="1070275"/>
            <a:ext cx="1231032" cy="1231032"/>
          </a:xfrm>
          <a:prstGeom prst="rect">
            <a:avLst/>
          </a:prstGeom>
        </p:spPr>
      </p:pic>
      <p:pic>
        <p:nvPicPr>
          <p:cNvPr id="81" name="Picture 2">
            <a:extLst>
              <a:ext uri="{FF2B5EF4-FFF2-40B4-BE49-F238E27FC236}">
                <a16:creationId xmlns:a16="http://schemas.microsoft.com/office/drawing/2014/main" id="{9BBA8BC0-B326-4FB0-ACA8-4CEA4BB635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91" y="1265965"/>
            <a:ext cx="801621" cy="80162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a:extLst>
              <a:ext uri="{FF2B5EF4-FFF2-40B4-BE49-F238E27FC236}">
                <a16:creationId xmlns:a16="http://schemas.microsoft.com/office/drawing/2014/main" id="{FE5D66E4-4A66-4129-85F8-BBCD57DB141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4147" y="3224993"/>
            <a:ext cx="905684" cy="48109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7224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par>
                                <p:cTn id="38" presetID="22" presetClass="entr" presetSubtype="4"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22" presetClass="entr" presetSubtype="4"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par>
                                <p:cTn id="47" presetID="22" presetClass="entr" presetSubtype="4"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par>
                                <p:cTn id="50" presetID="22" presetClass="entr" presetSubtype="4"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par>
                                <p:cTn id="53" presetID="22" presetClass="entr" presetSubtype="4"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00"/>
                                        <p:tgtEl>
                                          <p:spTgt spid="32"/>
                                        </p:tgtEl>
                                      </p:cBhvr>
                                    </p:animEffect>
                                  </p:childTnLst>
                                </p:cTn>
                              </p:par>
                              <p:par>
                                <p:cTn id="56" presetID="22" presetClass="entr" presetSubtype="4"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par>
                                <p:cTn id="59" presetID="22" presetClass="entr" presetSubtype="4"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down)">
                                      <p:cBhvr>
                                        <p:cTn id="61" dur="500"/>
                                        <p:tgtEl>
                                          <p:spTgt spid="34"/>
                                        </p:tgtEl>
                                      </p:cBhvr>
                                    </p:animEffect>
                                  </p:childTnLst>
                                </p:cTn>
                              </p:par>
                              <p:par>
                                <p:cTn id="62" presetID="22" presetClass="entr" presetSubtype="4"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par>
                                <p:cTn id="65" presetID="22" presetClass="entr" presetSubtype="4"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down)">
                                      <p:cBhvr>
                                        <p:cTn id="67" dur="500"/>
                                        <p:tgtEl>
                                          <p:spTgt spid="36"/>
                                        </p:tgtEl>
                                      </p:cBhvr>
                                    </p:animEffect>
                                  </p:childTnLst>
                                </p:cTn>
                              </p:par>
                              <p:par>
                                <p:cTn id="68" presetID="22" presetClass="entr" presetSubtype="4" fill="hold"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down)">
                                      <p:cBhvr>
                                        <p:cTn id="73" dur="500"/>
                                        <p:tgtEl>
                                          <p:spTgt spid="38"/>
                                        </p:tgtEl>
                                      </p:cBhvr>
                                    </p:animEffect>
                                  </p:childTnLst>
                                </p:cTn>
                              </p:par>
                              <p:par>
                                <p:cTn id="74" presetID="22" presetClass="entr" presetSubtype="4"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down)">
                                      <p:cBhvr>
                                        <p:cTn id="76" dur="500"/>
                                        <p:tgtEl>
                                          <p:spTgt spid="39"/>
                                        </p:tgtEl>
                                      </p:cBhvr>
                                    </p:animEffect>
                                  </p:childTnLst>
                                </p:cTn>
                              </p:par>
                              <p:par>
                                <p:cTn id="77" presetID="22" presetClass="entr" presetSubtype="4"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down)">
                                      <p:cBhvr>
                                        <p:cTn id="79" dur="500"/>
                                        <p:tgtEl>
                                          <p:spTgt spid="40"/>
                                        </p:tgtEl>
                                      </p:cBhvr>
                                    </p:animEffect>
                                  </p:childTnLst>
                                </p:cTn>
                              </p:par>
                              <p:par>
                                <p:cTn id="80" presetID="22" presetClass="entr" presetSubtype="4" fill="hold"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wipe(down)">
                                      <p:cBhvr>
                                        <p:cTn id="82" dur="500"/>
                                        <p:tgtEl>
                                          <p:spTgt spid="41"/>
                                        </p:tgtEl>
                                      </p:cBhvr>
                                    </p:animEffect>
                                  </p:childTnLst>
                                </p:cTn>
                              </p:par>
                              <p:par>
                                <p:cTn id="83" presetID="22" presetClass="entr" presetSubtype="4" fill="hold"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down)">
                                      <p:cBhvr>
                                        <p:cTn id="85" dur="500"/>
                                        <p:tgtEl>
                                          <p:spTgt spid="42"/>
                                        </p:tgtEl>
                                      </p:cBhvr>
                                    </p:animEffect>
                                  </p:childTnLst>
                                </p:cTn>
                              </p:par>
                              <p:par>
                                <p:cTn id="86" presetID="22" presetClass="entr" presetSubtype="4" fill="hold"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wipe(down)">
                                      <p:cBhvr>
                                        <p:cTn id="88" dur="500"/>
                                        <p:tgtEl>
                                          <p:spTgt spid="43"/>
                                        </p:tgtEl>
                                      </p:cBhvr>
                                    </p:animEffect>
                                  </p:childTnLst>
                                </p:cTn>
                              </p:par>
                              <p:par>
                                <p:cTn id="89" presetID="22" presetClass="entr" presetSubtype="4"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wipe(down)">
                                      <p:cBhvr>
                                        <p:cTn id="91" dur="500"/>
                                        <p:tgtEl>
                                          <p:spTgt spid="44"/>
                                        </p:tgtEl>
                                      </p:cBhvr>
                                    </p:animEffect>
                                  </p:childTnLst>
                                </p:cTn>
                              </p:par>
                              <p:par>
                                <p:cTn id="92" presetID="22" presetClass="entr" presetSubtype="4" fill="hold"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down)">
                                      <p:cBhvr>
                                        <p:cTn id="94" dur="500"/>
                                        <p:tgtEl>
                                          <p:spTgt spid="45"/>
                                        </p:tgtEl>
                                      </p:cBhvr>
                                    </p:animEffect>
                                  </p:childTnLst>
                                </p:cTn>
                              </p:par>
                              <p:par>
                                <p:cTn id="95" presetID="22" presetClass="entr" presetSubtype="4"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wipe(down)">
                                      <p:cBhvr>
                                        <p:cTn id="97" dur="500"/>
                                        <p:tgtEl>
                                          <p:spTgt spid="46"/>
                                        </p:tgtEl>
                                      </p:cBhvr>
                                    </p:animEffect>
                                  </p:childTnLst>
                                </p:cTn>
                              </p:par>
                              <p:par>
                                <p:cTn id="98" presetID="22" presetClass="entr" presetSubtype="4"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wipe(down)">
                                      <p:cBhvr>
                                        <p:cTn id="100" dur="500"/>
                                        <p:tgtEl>
                                          <p:spTgt spid="47"/>
                                        </p:tgtEl>
                                      </p:cBhvr>
                                    </p:animEffect>
                                  </p:childTnLst>
                                </p:cTn>
                              </p:par>
                              <p:par>
                                <p:cTn id="101" presetID="22" presetClass="entr" presetSubtype="4"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down)">
                                      <p:cBhvr>
                                        <p:cTn id="103" dur="500"/>
                                        <p:tgtEl>
                                          <p:spTgt spid="48"/>
                                        </p:tgtEl>
                                      </p:cBhvr>
                                    </p:animEffect>
                                  </p:childTnLst>
                                </p:cTn>
                              </p:par>
                              <p:par>
                                <p:cTn id="104" presetID="22" presetClass="entr" presetSubtype="4" fill="hold" nodeType="with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wipe(down)">
                                      <p:cBhvr>
                                        <p:cTn id="106" dur="500"/>
                                        <p:tgtEl>
                                          <p:spTgt spid="50"/>
                                        </p:tgtEl>
                                      </p:cBhvr>
                                    </p:animEffect>
                                  </p:childTnLst>
                                </p:cTn>
                              </p:par>
                              <p:par>
                                <p:cTn id="107" presetID="22" presetClass="entr" presetSubtype="4" fill="hold" nodeType="with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wipe(down)">
                                      <p:cBhvr>
                                        <p:cTn id="109" dur="500"/>
                                        <p:tgtEl>
                                          <p:spTgt spid="52"/>
                                        </p:tgtEl>
                                      </p:cBhvr>
                                    </p:animEffect>
                                  </p:childTnLst>
                                </p:cTn>
                              </p:par>
                              <p:par>
                                <p:cTn id="110" presetID="22" presetClass="entr" presetSubtype="4" fill="hold" nodeType="with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wipe(down)">
                                      <p:cBhvr>
                                        <p:cTn id="112" dur="500"/>
                                        <p:tgtEl>
                                          <p:spTgt spid="54"/>
                                        </p:tgtEl>
                                      </p:cBhvr>
                                    </p:animEffect>
                                  </p:childTnLst>
                                </p:cTn>
                              </p:par>
                              <p:par>
                                <p:cTn id="113" presetID="22" presetClass="entr" presetSubtype="4" fill="hold" nodeType="withEffect">
                                  <p:stCondLst>
                                    <p:cond delay="0"/>
                                  </p:stCondLst>
                                  <p:childTnLst>
                                    <p:set>
                                      <p:cBhvr>
                                        <p:cTn id="114" dur="1" fill="hold">
                                          <p:stCondLst>
                                            <p:cond delay="0"/>
                                          </p:stCondLst>
                                        </p:cTn>
                                        <p:tgtEl>
                                          <p:spTgt spid="56"/>
                                        </p:tgtEl>
                                        <p:attrNameLst>
                                          <p:attrName>style.visibility</p:attrName>
                                        </p:attrNameLst>
                                      </p:cBhvr>
                                      <p:to>
                                        <p:strVal val="visible"/>
                                      </p:to>
                                    </p:set>
                                    <p:animEffect transition="in" filter="wipe(down)">
                                      <p:cBhvr>
                                        <p:cTn id="115" dur="500"/>
                                        <p:tgtEl>
                                          <p:spTgt spid="56"/>
                                        </p:tgtEl>
                                      </p:cBhvr>
                                    </p:animEffect>
                                  </p:childTnLst>
                                </p:cTn>
                              </p:par>
                              <p:par>
                                <p:cTn id="116" presetID="22" presetClass="entr" presetSubtype="4" fill="hold" nodeType="withEffect">
                                  <p:stCondLst>
                                    <p:cond delay="0"/>
                                  </p:stCondLst>
                                  <p:childTnLst>
                                    <p:set>
                                      <p:cBhvr>
                                        <p:cTn id="117" dur="1" fill="hold">
                                          <p:stCondLst>
                                            <p:cond delay="0"/>
                                          </p:stCondLst>
                                        </p:cTn>
                                        <p:tgtEl>
                                          <p:spTgt spid="58"/>
                                        </p:tgtEl>
                                        <p:attrNameLst>
                                          <p:attrName>style.visibility</p:attrName>
                                        </p:attrNameLst>
                                      </p:cBhvr>
                                      <p:to>
                                        <p:strVal val="visible"/>
                                      </p:to>
                                    </p:set>
                                    <p:animEffect transition="in" filter="wipe(down)">
                                      <p:cBhvr>
                                        <p:cTn id="118" dur="500"/>
                                        <p:tgtEl>
                                          <p:spTgt spid="58"/>
                                        </p:tgtEl>
                                      </p:cBhvr>
                                    </p:animEffect>
                                  </p:childTnLst>
                                </p:cTn>
                              </p:par>
                              <p:par>
                                <p:cTn id="119" presetID="22" presetClass="entr" presetSubtype="4" fill="hold" nodeType="with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wipe(down)">
                                      <p:cBhvr>
                                        <p:cTn id="121" dur="500"/>
                                        <p:tgtEl>
                                          <p:spTgt spid="60"/>
                                        </p:tgtEl>
                                      </p:cBhvr>
                                    </p:animEffect>
                                  </p:childTnLst>
                                </p:cTn>
                              </p:par>
                              <p:par>
                                <p:cTn id="122" presetID="22" presetClass="entr" presetSubtype="4" fill="hold"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wipe(down)">
                                      <p:cBhvr>
                                        <p:cTn id="124" dur="500"/>
                                        <p:tgtEl>
                                          <p:spTgt spid="62"/>
                                        </p:tgtEl>
                                      </p:cBhvr>
                                    </p:animEffect>
                                  </p:childTnLst>
                                </p:cTn>
                              </p:par>
                              <p:par>
                                <p:cTn id="125" presetID="22" presetClass="entr" presetSubtype="4" fill="hold" nodeType="withEffect">
                                  <p:stCondLst>
                                    <p:cond delay="0"/>
                                  </p:stCondLst>
                                  <p:childTnLst>
                                    <p:set>
                                      <p:cBhvr>
                                        <p:cTn id="126" dur="1" fill="hold">
                                          <p:stCondLst>
                                            <p:cond delay="0"/>
                                          </p:stCondLst>
                                        </p:cTn>
                                        <p:tgtEl>
                                          <p:spTgt spid="64"/>
                                        </p:tgtEl>
                                        <p:attrNameLst>
                                          <p:attrName>style.visibility</p:attrName>
                                        </p:attrNameLst>
                                      </p:cBhvr>
                                      <p:to>
                                        <p:strVal val="visible"/>
                                      </p:to>
                                    </p:set>
                                    <p:animEffect transition="in" filter="wipe(down)">
                                      <p:cBhvr>
                                        <p:cTn id="127" dur="500"/>
                                        <p:tgtEl>
                                          <p:spTgt spid="64"/>
                                        </p:tgtEl>
                                      </p:cBhvr>
                                    </p:animEffect>
                                  </p:childTnLst>
                                </p:cTn>
                              </p:par>
                              <p:par>
                                <p:cTn id="128" presetID="22" presetClass="entr" presetSubtype="4" fill="hold" nodeType="withEffect">
                                  <p:stCondLst>
                                    <p:cond delay="0"/>
                                  </p:stCondLst>
                                  <p:childTnLst>
                                    <p:set>
                                      <p:cBhvr>
                                        <p:cTn id="129" dur="1" fill="hold">
                                          <p:stCondLst>
                                            <p:cond delay="0"/>
                                          </p:stCondLst>
                                        </p:cTn>
                                        <p:tgtEl>
                                          <p:spTgt spid="66"/>
                                        </p:tgtEl>
                                        <p:attrNameLst>
                                          <p:attrName>style.visibility</p:attrName>
                                        </p:attrNameLst>
                                      </p:cBhvr>
                                      <p:to>
                                        <p:strVal val="visible"/>
                                      </p:to>
                                    </p:set>
                                    <p:animEffect transition="in" filter="wipe(down)">
                                      <p:cBhvr>
                                        <p:cTn id="130" dur="500"/>
                                        <p:tgtEl>
                                          <p:spTgt spid="66"/>
                                        </p:tgtEl>
                                      </p:cBhvr>
                                    </p:animEffect>
                                  </p:childTnLst>
                                </p:cTn>
                              </p:par>
                              <p:par>
                                <p:cTn id="131" presetID="22" presetClass="entr" presetSubtype="4" fill="hold" nodeType="withEffect">
                                  <p:stCondLst>
                                    <p:cond delay="0"/>
                                  </p:stCondLst>
                                  <p:childTnLst>
                                    <p:set>
                                      <p:cBhvr>
                                        <p:cTn id="132" dur="1" fill="hold">
                                          <p:stCondLst>
                                            <p:cond delay="0"/>
                                          </p:stCondLst>
                                        </p:cTn>
                                        <p:tgtEl>
                                          <p:spTgt spid="67"/>
                                        </p:tgtEl>
                                        <p:attrNameLst>
                                          <p:attrName>style.visibility</p:attrName>
                                        </p:attrNameLst>
                                      </p:cBhvr>
                                      <p:to>
                                        <p:strVal val="visible"/>
                                      </p:to>
                                    </p:set>
                                    <p:animEffect transition="in" filter="wipe(down)">
                                      <p:cBhvr>
                                        <p:cTn id="133" dur="500"/>
                                        <p:tgtEl>
                                          <p:spTgt spid="67"/>
                                        </p:tgtEl>
                                      </p:cBhvr>
                                    </p:animEffect>
                                  </p:childTnLst>
                                </p:cTn>
                              </p:par>
                              <p:par>
                                <p:cTn id="134" presetID="22" presetClass="entr" presetSubtype="4" fill="hold"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wipe(down)">
                                      <p:cBhvr>
                                        <p:cTn id="136" dur="500"/>
                                        <p:tgtEl>
                                          <p:spTgt spid="68"/>
                                        </p:tgtEl>
                                      </p:cBhvr>
                                    </p:animEffect>
                                  </p:childTnLst>
                                </p:cTn>
                              </p:par>
                              <p:par>
                                <p:cTn id="137" presetID="22" presetClass="entr" presetSubtype="4" fill="hold" nodeType="withEffect">
                                  <p:stCondLst>
                                    <p:cond delay="0"/>
                                  </p:stCondLst>
                                  <p:childTnLst>
                                    <p:set>
                                      <p:cBhvr>
                                        <p:cTn id="138" dur="1" fill="hold">
                                          <p:stCondLst>
                                            <p:cond delay="0"/>
                                          </p:stCondLst>
                                        </p:cTn>
                                        <p:tgtEl>
                                          <p:spTgt spid="69"/>
                                        </p:tgtEl>
                                        <p:attrNameLst>
                                          <p:attrName>style.visibility</p:attrName>
                                        </p:attrNameLst>
                                      </p:cBhvr>
                                      <p:to>
                                        <p:strVal val="visible"/>
                                      </p:to>
                                    </p:set>
                                    <p:animEffect transition="in" filter="wipe(down)">
                                      <p:cBhvr>
                                        <p:cTn id="139" dur="500"/>
                                        <p:tgtEl>
                                          <p:spTgt spid="69"/>
                                        </p:tgtEl>
                                      </p:cBhvr>
                                    </p:animEffect>
                                  </p:childTnLst>
                                </p:cTn>
                              </p:par>
                              <p:par>
                                <p:cTn id="140" presetID="22" presetClass="entr" presetSubtype="4" fill="hold" nodeType="withEffect">
                                  <p:stCondLst>
                                    <p:cond delay="0"/>
                                  </p:stCondLst>
                                  <p:childTnLst>
                                    <p:set>
                                      <p:cBhvr>
                                        <p:cTn id="141" dur="1" fill="hold">
                                          <p:stCondLst>
                                            <p:cond delay="0"/>
                                          </p:stCondLst>
                                        </p:cTn>
                                        <p:tgtEl>
                                          <p:spTgt spid="70"/>
                                        </p:tgtEl>
                                        <p:attrNameLst>
                                          <p:attrName>style.visibility</p:attrName>
                                        </p:attrNameLst>
                                      </p:cBhvr>
                                      <p:to>
                                        <p:strVal val="visible"/>
                                      </p:to>
                                    </p:set>
                                    <p:animEffect transition="in" filter="wipe(down)">
                                      <p:cBhvr>
                                        <p:cTn id="142" dur="500"/>
                                        <p:tgtEl>
                                          <p:spTgt spid="70"/>
                                        </p:tgtEl>
                                      </p:cBhvr>
                                    </p:animEffect>
                                  </p:childTnLst>
                                </p:cTn>
                              </p:par>
                              <p:par>
                                <p:cTn id="143" presetID="22" presetClass="entr" presetSubtype="4" fill="hold" nodeType="withEffect">
                                  <p:stCondLst>
                                    <p:cond delay="0"/>
                                  </p:stCondLst>
                                  <p:childTnLst>
                                    <p:set>
                                      <p:cBhvr>
                                        <p:cTn id="144" dur="1" fill="hold">
                                          <p:stCondLst>
                                            <p:cond delay="0"/>
                                          </p:stCondLst>
                                        </p:cTn>
                                        <p:tgtEl>
                                          <p:spTgt spid="71"/>
                                        </p:tgtEl>
                                        <p:attrNameLst>
                                          <p:attrName>style.visibility</p:attrName>
                                        </p:attrNameLst>
                                      </p:cBhvr>
                                      <p:to>
                                        <p:strVal val="visible"/>
                                      </p:to>
                                    </p:set>
                                    <p:animEffect transition="in" filter="wipe(down)">
                                      <p:cBhvr>
                                        <p:cTn id="145" dur="500"/>
                                        <p:tgtEl>
                                          <p:spTgt spid="71"/>
                                        </p:tgtEl>
                                      </p:cBhvr>
                                    </p:animEffect>
                                  </p:childTnLst>
                                </p:cTn>
                              </p:par>
                              <p:par>
                                <p:cTn id="146" presetID="22" presetClass="entr" presetSubtype="4" fill="hold" nodeType="withEffect">
                                  <p:stCondLst>
                                    <p:cond delay="0"/>
                                  </p:stCondLst>
                                  <p:childTnLst>
                                    <p:set>
                                      <p:cBhvr>
                                        <p:cTn id="147" dur="1" fill="hold">
                                          <p:stCondLst>
                                            <p:cond delay="0"/>
                                          </p:stCondLst>
                                        </p:cTn>
                                        <p:tgtEl>
                                          <p:spTgt spid="72"/>
                                        </p:tgtEl>
                                        <p:attrNameLst>
                                          <p:attrName>style.visibility</p:attrName>
                                        </p:attrNameLst>
                                      </p:cBhvr>
                                      <p:to>
                                        <p:strVal val="visible"/>
                                      </p:to>
                                    </p:set>
                                    <p:animEffect transition="in" filter="wipe(down)">
                                      <p:cBhvr>
                                        <p:cTn id="148" dur="500"/>
                                        <p:tgtEl>
                                          <p:spTgt spid="72"/>
                                        </p:tgtEl>
                                      </p:cBhvr>
                                    </p:animEffect>
                                  </p:childTnLst>
                                </p:cTn>
                              </p:par>
                              <p:par>
                                <p:cTn id="149" presetID="22" presetClass="entr" presetSubtype="4" fill="hold" nodeType="withEffect">
                                  <p:stCondLst>
                                    <p:cond delay="0"/>
                                  </p:stCondLst>
                                  <p:childTnLst>
                                    <p:set>
                                      <p:cBhvr>
                                        <p:cTn id="150" dur="1" fill="hold">
                                          <p:stCondLst>
                                            <p:cond delay="0"/>
                                          </p:stCondLst>
                                        </p:cTn>
                                        <p:tgtEl>
                                          <p:spTgt spid="73"/>
                                        </p:tgtEl>
                                        <p:attrNameLst>
                                          <p:attrName>style.visibility</p:attrName>
                                        </p:attrNameLst>
                                      </p:cBhvr>
                                      <p:to>
                                        <p:strVal val="visible"/>
                                      </p:to>
                                    </p:set>
                                    <p:animEffect transition="in" filter="wipe(down)">
                                      <p:cBhvr>
                                        <p:cTn id="151" dur="500"/>
                                        <p:tgtEl>
                                          <p:spTgt spid="73"/>
                                        </p:tgtEl>
                                      </p:cBhvr>
                                    </p:animEffect>
                                  </p:childTnLst>
                                </p:cTn>
                              </p:par>
                              <p:par>
                                <p:cTn id="152" presetID="22" presetClass="entr" presetSubtype="4" fill="hold" nodeType="withEffect">
                                  <p:stCondLst>
                                    <p:cond delay="0"/>
                                  </p:stCondLst>
                                  <p:childTnLst>
                                    <p:set>
                                      <p:cBhvr>
                                        <p:cTn id="153" dur="1" fill="hold">
                                          <p:stCondLst>
                                            <p:cond delay="0"/>
                                          </p:stCondLst>
                                        </p:cTn>
                                        <p:tgtEl>
                                          <p:spTgt spid="74"/>
                                        </p:tgtEl>
                                        <p:attrNameLst>
                                          <p:attrName>style.visibility</p:attrName>
                                        </p:attrNameLst>
                                      </p:cBhvr>
                                      <p:to>
                                        <p:strVal val="visible"/>
                                      </p:to>
                                    </p:set>
                                    <p:animEffect transition="in" filter="wipe(down)">
                                      <p:cBhvr>
                                        <p:cTn id="154" dur="500"/>
                                        <p:tgtEl>
                                          <p:spTgt spid="74"/>
                                        </p:tgtEl>
                                      </p:cBhvr>
                                    </p:animEffect>
                                  </p:childTnLst>
                                </p:cTn>
                              </p:par>
                              <p:par>
                                <p:cTn id="155" presetID="22" presetClass="entr" presetSubtype="4" fill="hold" nodeType="withEffect">
                                  <p:stCondLst>
                                    <p:cond delay="0"/>
                                  </p:stCondLst>
                                  <p:childTnLst>
                                    <p:set>
                                      <p:cBhvr>
                                        <p:cTn id="156" dur="1" fill="hold">
                                          <p:stCondLst>
                                            <p:cond delay="0"/>
                                          </p:stCondLst>
                                        </p:cTn>
                                        <p:tgtEl>
                                          <p:spTgt spid="75"/>
                                        </p:tgtEl>
                                        <p:attrNameLst>
                                          <p:attrName>style.visibility</p:attrName>
                                        </p:attrNameLst>
                                      </p:cBhvr>
                                      <p:to>
                                        <p:strVal val="visible"/>
                                      </p:to>
                                    </p:set>
                                    <p:animEffect transition="in" filter="wipe(down)">
                                      <p:cBhvr>
                                        <p:cTn id="157" dur="500"/>
                                        <p:tgtEl>
                                          <p:spTgt spid="75"/>
                                        </p:tgtEl>
                                      </p:cBhvr>
                                    </p:animEffect>
                                  </p:childTnLst>
                                </p:cTn>
                              </p:par>
                              <p:par>
                                <p:cTn id="158" presetID="22" presetClass="entr" presetSubtype="4" fill="hold" nodeType="withEffect">
                                  <p:stCondLst>
                                    <p:cond delay="0"/>
                                  </p:stCondLst>
                                  <p:childTnLst>
                                    <p:set>
                                      <p:cBhvr>
                                        <p:cTn id="159" dur="1" fill="hold">
                                          <p:stCondLst>
                                            <p:cond delay="0"/>
                                          </p:stCondLst>
                                        </p:cTn>
                                        <p:tgtEl>
                                          <p:spTgt spid="76"/>
                                        </p:tgtEl>
                                        <p:attrNameLst>
                                          <p:attrName>style.visibility</p:attrName>
                                        </p:attrNameLst>
                                      </p:cBhvr>
                                      <p:to>
                                        <p:strVal val="visible"/>
                                      </p:to>
                                    </p:set>
                                    <p:animEffect transition="in" filter="wipe(down)">
                                      <p:cBhvr>
                                        <p:cTn id="160" dur="500"/>
                                        <p:tgtEl>
                                          <p:spTgt spid="76"/>
                                        </p:tgtEl>
                                      </p:cBhvr>
                                    </p:animEffect>
                                  </p:childTnLst>
                                </p:cTn>
                              </p:par>
                              <p:par>
                                <p:cTn id="161" presetID="22" presetClass="entr" presetSubtype="4" fill="hold" nodeType="withEffect">
                                  <p:stCondLst>
                                    <p:cond delay="0"/>
                                  </p:stCondLst>
                                  <p:childTnLst>
                                    <p:set>
                                      <p:cBhvr>
                                        <p:cTn id="162" dur="1" fill="hold">
                                          <p:stCondLst>
                                            <p:cond delay="0"/>
                                          </p:stCondLst>
                                        </p:cTn>
                                        <p:tgtEl>
                                          <p:spTgt spid="77"/>
                                        </p:tgtEl>
                                        <p:attrNameLst>
                                          <p:attrName>style.visibility</p:attrName>
                                        </p:attrNameLst>
                                      </p:cBhvr>
                                      <p:to>
                                        <p:strVal val="visible"/>
                                      </p:to>
                                    </p:set>
                                    <p:animEffect transition="in" filter="wipe(down)">
                                      <p:cBhvr>
                                        <p:cTn id="163" dur="500"/>
                                        <p:tgtEl>
                                          <p:spTgt spid="77"/>
                                        </p:tgtEl>
                                      </p:cBhvr>
                                    </p:animEffect>
                                  </p:childTnLst>
                                </p:cTn>
                              </p:par>
                              <p:par>
                                <p:cTn id="164" presetID="22" presetClass="entr" presetSubtype="4" fill="hold" nodeType="withEffect">
                                  <p:stCondLst>
                                    <p:cond delay="0"/>
                                  </p:stCondLst>
                                  <p:childTnLst>
                                    <p:set>
                                      <p:cBhvr>
                                        <p:cTn id="165" dur="1" fill="hold">
                                          <p:stCondLst>
                                            <p:cond delay="0"/>
                                          </p:stCondLst>
                                        </p:cTn>
                                        <p:tgtEl>
                                          <p:spTgt spid="78"/>
                                        </p:tgtEl>
                                        <p:attrNameLst>
                                          <p:attrName>style.visibility</p:attrName>
                                        </p:attrNameLst>
                                      </p:cBhvr>
                                      <p:to>
                                        <p:strVal val="visible"/>
                                      </p:to>
                                    </p:set>
                                    <p:animEffect transition="in" filter="wipe(down)">
                                      <p:cBhvr>
                                        <p:cTn id="166" dur="500"/>
                                        <p:tgtEl>
                                          <p:spTgt spid="78"/>
                                        </p:tgtEl>
                                      </p:cBhvr>
                                    </p:animEffect>
                                  </p:childTnLst>
                                </p:cTn>
                              </p:par>
                              <p:par>
                                <p:cTn id="167" presetID="22" presetClass="entr" presetSubtype="4" fill="hold" nodeType="withEffect">
                                  <p:stCondLst>
                                    <p:cond delay="0"/>
                                  </p:stCondLst>
                                  <p:childTnLst>
                                    <p:set>
                                      <p:cBhvr>
                                        <p:cTn id="168" dur="1" fill="hold">
                                          <p:stCondLst>
                                            <p:cond delay="0"/>
                                          </p:stCondLst>
                                        </p:cTn>
                                        <p:tgtEl>
                                          <p:spTgt spid="79"/>
                                        </p:tgtEl>
                                        <p:attrNameLst>
                                          <p:attrName>style.visibility</p:attrName>
                                        </p:attrNameLst>
                                      </p:cBhvr>
                                      <p:to>
                                        <p:strVal val="visible"/>
                                      </p:to>
                                    </p:set>
                                    <p:animEffect transition="in" filter="wipe(down)">
                                      <p:cBhvr>
                                        <p:cTn id="169" dur="500"/>
                                        <p:tgtEl>
                                          <p:spTgt spid="79"/>
                                        </p:tgtEl>
                                      </p:cBhvr>
                                    </p:animEffect>
                                  </p:childTnLst>
                                </p:cTn>
                              </p:par>
                              <p:par>
                                <p:cTn id="170" presetID="22" presetClass="entr" presetSubtype="4" fill="hold" nodeType="withEffect">
                                  <p:stCondLst>
                                    <p:cond delay="0"/>
                                  </p:stCondLst>
                                  <p:childTnLst>
                                    <p:set>
                                      <p:cBhvr>
                                        <p:cTn id="171" dur="1" fill="hold">
                                          <p:stCondLst>
                                            <p:cond delay="0"/>
                                          </p:stCondLst>
                                        </p:cTn>
                                        <p:tgtEl>
                                          <p:spTgt spid="49"/>
                                        </p:tgtEl>
                                        <p:attrNameLst>
                                          <p:attrName>style.visibility</p:attrName>
                                        </p:attrNameLst>
                                      </p:cBhvr>
                                      <p:to>
                                        <p:strVal val="visible"/>
                                      </p:to>
                                    </p:set>
                                    <p:animEffect transition="in" filter="wipe(down)">
                                      <p:cBhvr>
                                        <p:cTn id="172" dur="500"/>
                                        <p:tgtEl>
                                          <p:spTgt spid="49"/>
                                        </p:tgtEl>
                                      </p:cBhvr>
                                    </p:animEffect>
                                  </p:childTnLst>
                                </p:cTn>
                              </p:par>
                              <p:par>
                                <p:cTn id="173" presetID="22" presetClass="entr" presetSubtype="4" fill="hold" nodeType="withEffect">
                                  <p:stCondLst>
                                    <p:cond delay="0"/>
                                  </p:stCondLst>
                                  <p:childTnLst>
                                    <p:set>
                                      <p:cBhvr>
                                        <p:cTn id="174" dur="1" fill="hold">
                                          <p:stCondLst>
                                            <p:cond delay="0"/>
                                          </p:stCondLst>
                                        </p:cTn>
                                        <p:tgtEl>
                                          <p:spTgt spid="51"/>
                                        </p:tgtEl>
                                        <p:attrNameLst>
                                          <p:attrName>style.visibility</p:attrName>
                                        </p:attrNameLst>
                                      </p:cBhvr>
                                      <p:to>
                                        <p:strVal val="visible"/>
                                      </p:to>
                                    </p:set>
                                    <p:animEffect transition="in" filter="wipe(down)">
                                      <p:cBhvr>
                                        <p:cTn id="175" dur="500"/>
                                        <p:tgtEl>
                                          <p:spTgt spid="51"/>
                                        </p:tgtEl>
                                      </p:cBhvr>
                                    </p:animEffect>
                                  </p:childTnLst>
                                </p:cTn>
                              </p:par>
                              <p:par>
                                <p:cTn id="176" presetID="22" presetClass="entr" presetSubtype="4" fill="hold" nodeType="withEffect">
                                  <p:stCondLst>
                                    <p:cond delay="0"/>
                                  </p:stCondLst>
                                  <p:childTnLst>
                                    <p:set>
                                      <p:cBhvr>
                                        <p:cTn id="177" dur="1" fill="hold">
                                          <p:stCondLst>
                                            <p:cond delay="0"/>
                                          </p:stCondLst>
                                        </p:cTn>
                                        <p:tgtEl>
                                          <p:spTgt spid="53"/>
                                        </p:tgtEl>
                                        <p:attrNameLst>
                                          <p:attrName>style.visibility</p:attrName>
                                        </p:attrNameLst>
                                      </p:cBhvr>
                                      <p:to>
                                        <p:strVal val="visible"/>
                                      </p:to>
                                    </p:set>
                                    <p:animEffect transition="in" filter="wipe(down)">
                                      <p:cBhvr>
                                        <p:cTn id="178" dur="500"/>
                                        <p:tgtEl>
                                          <p:spTgt spid="53"/>
                                        </p:tgtEl>
                                      </p:cBhvr>
                                    </p:animEffect>
                                  </p:childTnLst>
                                </p:cTn>
                              </p:par>
                              <p:par>
                                <p:cTn id="179" presetID="22" presetClass="entr" presetSubtype="4" fill="hold" nodeType="withEffect">
                                  <p:stCondLst>
                                    <p:cond delay="0"/>
                                  </p:stCondLst>
                                  <p:childTnLst>
                                    <p:set>
                                      <p:cBhvr>
                                        <p:cTn id="180" dur="1" fill="hold">
                                          <p:stCondLst>
                                            <p:cond delay="0"/>
                                          </p:stCondLst>
                                        </p:cTn>
                                        <p:tgtEl>
                                          <p:spTgt spid="55"/>
                                        </p:tgtEl>
                                        <p:attrNameLst>
                                          <p:attrName>style.visibility</p:attrName>
                                        </p:attrNameLst>
                                      </p:cBhvr>
                                      <p:to>
                                        <p:strVal val="visible"/>
                                      </p:to>
                                    </p:set>
                                    <p:animEffect transition="in" filter="wipe(down)">
                                      <p:cBhvr>
                                        <p:cTn id="181" dur="500"/>
                                        <p:tgtEl>
                                          <p:spTgt spid="55"/>
                                        </p:tgtEl>
                                      </p:cBhvr>
                                    </p:animEffect>
                                  </p:childTnLst>
                                </p:cTn>
                              </p:par>
                              <p:par>
                                <p:cTn id="182" presetID="22" presetClass="entr" presetSubtype="4" fill="hold" nodeType="withEffect">
                                  <p:stCondLst>
                                    <p:cond delay="0"/>
                                  </p:stCondLst>
                                  <p:childTnLst>
                                    <p:set>
                                      <p:cBhvr>
                                        <p:cTn id="183" dur="1" fill="hold">
                                          <p:stCondLst>
                                            <p:cond delay="0"/>
                                          </p:stCondLst>
                                        </p:cTn>
                                        <p:tgtEl>
                                          <p:spTgt spid="57"/>
                                        </p:tgtEl>
                                        <p:attrNameLst>
                                          <p:attrName>style.visibility</p:attrName>
                                        </p:attrNameLst>
                                      </p:cBhvr>
                                      <p:to>
                                        <p:strVal val="visible"/>
                                      </p:to>
                                    </p:set>
                                    <p:animEffect transition="in" filter="wipe(down)">
                                      <p:cBhvr>
                                        <p:cTn id="184" dur="500"/>
                                        <p:tgtEl>
                                          <p:spTgt spid="57"/>
                                        </p:tgtEl>
                                      </p:cBhvr>
                                    </p:animEffect>
                                  </p:childTnLst>
                                </p:cTn>
                              </p:par>
                              <p:par>
                                <p:cTn id="185" presetID="22" presetClass="entr" presetSubtype="4" fill="hold" nodeType="withEffect">
                                  <p:stCondLst>
                                    <p:cond delay="0"/>
                                  </p:stCondLst>
                                  <p:childTnLst>
                                    <p:set>
                                      <p:cBhvr>
                                        <p:cTn id="186" dur="1" fill="hold">
                                          <p:stCondLst>
                                            <p:cond delay="0"/>
                                          </p:stCondLst>
                                        </p:cTn>
                                        <p:tgtEl>
                                          <p:spTgt spid="59"/>
                                        </p:tgtEl>
                                        <p:attrNameLst>
                                          <p:attrName>style.visibility</p:attrName>
                                        </p:attrNameLst>
                                      </p:cBhvr>
                                      <p:to>
                                        <p:strVal val="visible"/>
                                      </p:to>
                                    </p:set>
                                    <p:animEffect transition="in" filter="wipe(down)">
                                      <p:cBhvr>
                                        <p:cTn id="187" dur="500"/>
                                        <p:tgtEl>
                                          <p:spTgt spid="59"/>
                                        </p:tgtEl>
                                      </p:cBhvr>
                                    </p:animEffect>
                                  </p:childTnLst>
                                </p:cTn>
                              </p:par>
                              <p:par>
                                <p:cTn id="188" presetID="22" presetClass="entr" presetSubtype="4" fill="hold" nodeType="withEffect">
                                  <p:stCondLst>
                                    <p:cond delay="0"/>
                                  </p:stCondLst>
                                  <p:childTnLst>
                                    <p:set>
                                      <p:cBhvr>
                                        <p:cTn id="189" dur="1" fill="hold">
                                          <p:stCondLst>
                                            <p:cond delay="0"/>
                                          </p:stCondLst>
                                        </p:cTn>
                                        <p:tgtEl>
                                          <p:spTgt spid="61"/>
                                        </p:tgtEl>
                                        <p:attrNameLst>
                                          <p:attrName>style.visibility</p:attrName>
                                        </p:attrNameLst>
                                      </p:cBhvr>
                                      <p:to>
                                        <p:strVal val="visible"/>
                                      </p:to>
                                    </p:set>
                                    <p:animEffect transition="in" filter="wipe(down)">
                                      <p:cBhvr>
                                        <p:cTn id="190" dur="500"/>
                                        <p:tgtEl>
                                          <p:spTgt spid="61"/>
                                        </p:tgtEl>
                                      </p:cBhvr>
                                    </p:animEffect>
                                  </p:childTnLst>
                                </p:cTn>
                              </p:par>
                              <p:par>
                                <p:cTn id="191" presetID="22" presetClass="entr" presetSubtype="4" fill="hold" nodeType="withEffect">
                                  <p:stCondLst>
                                    <p:cond delay="0"/>
                                  </p:stCondLst>
                                  <p:childTnLst>
                                    <p:set>
                                      <p:cBhvr>
                                        <p:cTn id="192" dur="1" fill="hold">
                                          <p:stCondLst>
                                            <p:cond delay="0"/>
                                          </p:stCondLst>
                                        </p:cTn>
                                        <p:tgtEl>
                                          <p:spTgt spid="63"/>
                                        </p:tgtEl>
                                        <p:attrNameLst>
                                          <p:attrName>style.visibility</p:attrName>
                                        </p:attrNameLst>
                                      </p:cBhvr>
                                      <p:to>
                                        <p:strVal val="visible"/>
                                      </p:to>
                                    </p:set>
                                    <p:animEffect transition="in" filter="wipe(down)">
                                      <p:cBhvr>
                                        <p:cTn id="193" dur="500"/>
                                        <p:tgtEl>
                                          <p:spTgt spid="63"/>
                                        </p:tgtEl>
                                      </p:cBhvr>
                                    </p:animEffect>
                                  </p:childTnLst>
                                </p:cTn>
                              </p:par>
                              <p:par>
                                <p:cTn id="194" presetID="22" presetClass="entr" presetSubtype="4" fill="hold" nodeType="withEffect">
                                  <p:stCondLst>
                                    <p:cond delay="0"/>
                                  </p:stCondLst>
                                  <p:childTnLst>
                                    <p:set>
                                      <p:cBhvr>
                                        <p:cTn id="195" dur="1" fill="hold">
                                          <p:stCondLst>
                                            <p:cond delay="0"/>
                                          </p:stCondLst>
                                        </p:cTn>
                                        <p:tgtEl>
                                          <p:spTgt spid="82"/>
                                        </p:tgtEl>
                                        <p:attrNameLst>
                                          <p:attrName>style.visibility</p:attrName>
                                        </p:attrNameLst>
                                      </p:cBhvr>
                                      <p:to>
                                        <p:strVal val="visible"/>
                                      </p:to>
                                    </p:set>
                                    <p:animEffect transition="in" filter="wipe(down)">
                                      <p:cBhvr>
                                        <p:cTn id="19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35360" y="368544"/>
            <a:ext cx="8783637" cy="400050"/>
          </a:xfrm>
        </p:spPr>
        <p:txBody>
          <a:bodyPr/>
          <a:lstStyle/>
          <a:p>
            <a:pPr eaLnBrk="1" hangingPunct="1"/>
            <a:r>
              <a:rPr lang="ru-RU" dirty="0"/>
              <a:t>К чему это приведёт если считать глазами?</a:t>
            </a:r>
            <a:endParaRPr lang="de-DE" dirty="0"/>
          </a:p>
        </p:txBody>
      </p:sp>
      <p:sp>
        <p:nvSpPr>
          <p:cNvPr id="2" name="Текст 1">
            <a:extLst>
              <a:ext uri="{FF2B5EF4-FFF2-40B4-BE49-F238E27FC236}">
                <a16:creationId xmlns:a16="http://schemas.microsoft.com/office/drawing/2014/main" id="{FB246C44-8A21-4635-A635-99FB9F0B6C2D}"/>
              </a:ext>
            </a:extLst>
          </p:cNvPr>
          <p:cNvSpPr>
            <a:spLocks noGrp="1"/>
          </p:cNvSpPr>
          <p:nvPr>
            <p:ph type="body" sz="quarter" idx="13"/>
          </p:nvPr>
        </p:nvSpPr>
        <p:spPr/>
        <p:txBody>
          <a:bodyPr/>
          <a:lstStyle/>
          <a:p>
            <a:endParaRPr lang="ru-RU"/>
          </a:p>
        </p:txBody>
      </p:sp>
      <p:pic>
        <p:nvPicPr>
          <p:cNvPr id="4" name="Рисунок 3" descr="Изображение выглядит как стол&#10;&#10;Автоматически созданное описание">
            <a:extLst>
              <a:ext uri="{FF2B5EF4-FFF2-40B4-BE49-F238E27FC236}">
                <a16:creationId xmlns:a16="http://schemas.microsoft.com/office/drawing/2014/main" id="{8F12E759-7077-418A-BD28-FD5531570E7B}"/>
              </a:ext>
            </a:extLst>
          </p:cNvPr>
          <p:cNvPicPr>
            <a:picLocks noChangeAspect="1"/>
          </p:cNvPicPr>
          <p:nvPr/>
        </p:nvPicPr>
        <p:blipFill>
          <a:blip r:embed="rId2"/>
          <a:stretch>
            <a:fillRect/>
          </a:stretch>
        </p:blipFill>
        <p:spPr>
          <a:xfrm>
            <a:off x="911425" y="1106270"/>
            <a:ext cx="10441160" cy="5078675"/>
          </a:xfrm>
          <a:prstGeom prst="rect">
            <a:avLst/>
          </a:prstGeom>
        </p:spPr>
      </p:pic>
      <p:sp>
        <p:nvSpPr>
          <p:cNvPr id="7" name="Прямоугольник 6">
            <a:extLst>
              <a:ext uri="{FF2B5EF4-FFF2-40B4-BE49-F238E27FC236}">
                <a16:creationId xmlns:a16="http://schemas.microsoft.com/office/drawing/2014/main" id="{4DD63A38-00B3-4A26-9444-F2C7847B08C2}"/>
              </a:ext>
            </a:extLst>
          </p:cNvPr>
          <p:cNvSpPr/>
          <p:nvPr/>
        </p:nvSpPr>
        <p:spPr>
          <a:xfrm>
            <a:off x="1055440" y="3068960"/>
            <a:ext cx="10153128" cy="36004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0000" marR="0" indent="-270000" algn="l" defTabSz="914400" rtl="0" eaLnBrk="1" fontAlgn="auto" latinLnBrk="0" hangingPunct="1">
              <a:lnSpc>
                <a:spcPct val="100000"/>
              </a:lnSpc>
              <a:spcBef>
                <a:spcPts val="600"/>
              </a:spcBef>
              <a:spcAft>
                <a:spcPts val="0"/>
              </a:spcAft>
              <a:buClr>
                <a:schemeClr val="accent2"/>
              </a:buClr>
              <a:buSzPct val="125000"/>
              <a:buFont typeface="Arial" panose="020B0604020202020204" pitchFamily="34" charset="0"/>
              <a:buChar char="■"/>
              <a:tabLst/>
            </a:pPr>
            <a:endParaRPr lang="ru-RU" sz="2000" kern="1200" baseline="0" dirty="0" err="1">
              <a:solidFill>
                <a:schemeClr val="tx1"/>
              </a:solidFill>
              <a:latin typeface="+mj-lt"/>
              <a:ea typeface="+mn-ea"/>
              <a:cs typeface="+mn-cs"/>
            </a:endParaRPr>
          </a:p>
        </p:txBody>
      </p:sp>
      <p:sp>
        <p:nvSpPr>
          <p:cNvPr id="3" name="Дата 2">
            <a:extLst>
              <a:ext uri="{FF2B5EF4-FFF2-40B4-BE49-F238E27FC236}">
                <a16:creationId xmlns:a16="http://schemas.microsoft.com/office/drawing/2014/main" id="{2DA95F06-E0D8-40FB-9CA8-4C073C3076D7}"/>
              </a:ext>
            </a:extLst>
          </p:cNvPr>
          <p:cNvSpPr>
            <a:spLocks noGrp="1"/>
          </p:cNvSpPr>
          <p:nvPr>
            <p:ph type="dt" sz="half" idx="10"/>
          </p:nvPr>
        </p:nvSpPr>
        <p:spPr/>
        <p:txBody>
          <a:bodyPr/>
          <a:lstStyle/>
          <a:p>
            <a:endParaRPr lang="en-GB" noProof="0"/>
          </a:p>
        </p:txBody>
      </p:sp>
      <p:sp>
        <p:nvSpPr>
          <p:cNvPr id="5" name="Нижний колонтитул 4">
            <a:extLst>
              <a:ext uri="{FF2B5EF4-FFF2-40B4-BE49-F238E27FC236}">
                <a16:creationId xmlns:a16="http://schemas.microsoft.com/office/drawing/2014/main" id="{CA92052F-F5C4-4C7E-AEBB-C4F0379260BD}"/>
              </a:ext>
            </a:extLst>
          </p:cNvPr>
          <p:cNvSpPr>
            <a:spLocks noGrp="1"/>
          </p:cNvSpPr>
          <p:nvPr>
            <p:ph type="ftr" sz="quarter" idx="11"/>
          </p:nvPr>
        </p:nvSpPr>
        <p:spPr/>
        <p:txBody>
          <a:bodyPr/>
          <a:lstStyle/>
          <a:p>
            <a:r>
              <a:rPr lang="ru-RU" noProof="0"/>
              <a:t>Точная оценка левого сдвига</a:t>
            </a:r>
            <a:endParaRPr lang="en-GB" noProof="0"/>
          </a:p>
        </p:txBody>
      </p:sp>
    </p:spTree>
    <p:extLst>
      <p:ext uri="{BB962C8B-B14F-4D97-AF65-F5344CB8AC3E}">
        <p14:creationId xmlns:p14="http://schemas.microsoft.com/office/powerpoint/2010/main" val="41685222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33205" y="394792"/>
            <a:ext cx="8783637" cy="400050"/>
          </a:xfrm>
        </p:spPr>
        <p:txBody>
          <a:bodyPr/>
          <a:lstStyle/>
          <a:p>
            <a:pPr eaLnBrk="1" hangingPunct="1"/>
            <a:r>
              <a:rPr lang="ru-RU" dirty="0"/>
              <a:t>Золотой стандарт для </a:t>
            </a:r>
            <a:r>
              <a:rPr lang="en-US" dirty="0"/>
              <a:t>IG</a:t>
            </a:r>
            <a:r>
              <a:rPr lang="ru-RU" dirty="0"/>
              <a:t> – метод проточной </a:t>
            </a:r>
            <a:r>
              <a:rPr lang="ru-RU" dirty="0" err="1"/>
              <a:t>цитометрии</a:t>
            </a:r>
            <a:endParaRPr lang="de-DE" dirty="0"/>
          </a:p>
        </p:txBody>
      </p:sp>
      <p:sp>
        <p:nvSpPr>
          <p:cNvPr id="2" name="Текст 1">
            <a:extLst>
              <a:ext uri="{FF2B5EF4-FFF2-40B4-BE49-F238E27FC236}">
                <a16:creationId xmlns:a16="http://schemas.microsoft.com/office/drawing/2014/main" id="{FB246C44-8A21-4635-A635-99FB9F0B6C2D}"/>
              </a:ext>
            </a:extLst>
          </p:cNvPr>
          <p:cNvSpPr>
            <a:spLocks noGrp="1"/>
          </p:cNvSpPr>
          <p:nvPr>
            <p:ph type="body" sz="quarter" idx="13"/>
          </p:nvPr>
        </p:nvSpPr>
        <p:spPr/>
        <p:txBody>
          <a:bodyPr/>
          <a:lstStyle/>
          <a:p>
            <a:endParaRPr lang="ru-RU"/>
          </a:p>
        </p:txBody>
      </p:sp>
      <p:pic>
        <p:nvPicPr>
          <p:cNvPr id="4" name="Рисунок 3">
            <a:extLst>
              <a:ext uri="{FF2B5EF4-FFF2-40B4-BE49-F238E27FC236}">
                <a16:creationId xmlns:a16="http://schemas.microsoft.com/office/drawing/2014/main" id="{8EE72B9D-14E0-47E3-A5FA-1CEB65D080F2}"/>
              </a:ext>
            </a:extLst>
          </p:cNvPr>
          <p:cNvPicPr>
            <a:picLocks noChangeAspect="1"/>
          </p:cNvPicPr>
          <p:nvPr/>
        </p:nvPicPr>
        <p:blipFill>
          <a:blip r:embed="rId2"/>
          <a:stretch>
            <a:fillRect/>
          </a:stretch>
        </p:blipFill>
        <p:spPr>
          <a:xfrm>
            <a:off x="333205" y="1929655"/>
            <a:ext cx="11492546" cy="3711648"/>
          </a:xfrm>
          <a:prstGeom prst="rect">
            <a:avLst/>
          </a:prstGeom>
        </p:spPr>
      </p:pic>
      <p:sp>
        <p:nvSpPr>
          <p:cNvPr id="7" name="Прямоугольник 6">
            <a:extLst>
              <a:ext uri="{FF2B5EF4-FFF2-40B4-BE49-F238E27FC236}">
                <a16:creationId xmlns:a16="http://schemas.microsoft.com/office/drawing/2014/main" id="{0ED9C180-D804-486C-90F9-3611036C21A7}"/>
              </a:ext>
            </a:extLst>
          </p:cNvPr>
          <p:cNvSpPr/>
          <p:nvPr/>
        </p:nvSpPr>
        <p:spPr>
          <a:xfrm>
            <a:off x="8688288" y="3645024"/>
            <a:ext cx="1080120" cy="144016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0000" marR="0" indent="-270000" algn="l" defTabSz="914400" rtl="0" eaLnBrk="1" fontAlgn="auto" latinLnBrk="0" hangingPunct="1">
              <a:lnSpc>
                <a:spcPct val="100000"/>
              </a:lnSpc>
              <a:spcBef>
                <a:spcPts val="600"/>
              </a:spcBef>
              <a:spcAft>
                <a:spcPts val="0"/>
              </a:spcAft>
              <a:buClr>
                <a:schemeClr val="accent2"/>
              </a:buClr>
              <a:buSzPct val="125000"/>
              <a:buFont typeface="Arial" panose="020B0604020202020204" pitchFamily="34" charset="0"/>
              <a:buChar char="■"/>
              <a:tabLst/>
            </a:pPr>
            <a:endParaRPr lang="ru-RU" sz="2000" kern="1200" baseline="0" dirty="0" err="1">
              <a:solidFill>
                <a:schemeClr val="tx1"/>
              </a:solidFill>
              <a:latin typeface="+mj-lt"/>
              <a:ea typeface="+mn-ea"/>
              <a:cs typeface="+mn-cs"/>
            </a:endParaRPr>
          </a:p>
        </p:txBody>
      </p:sp>
      <p:sp>
        <p:nvSpPr>
          <p:cNvPr id="8" name="Прямоугольник 7">
            <a:extLst>
              <a:ext uri="{FF2B5EF4-FFF2-40B4-BE49-F238E27FC236}">
                <a16:creationId xmlns:a16="http://schemas.microsoft.com/office/drawing/2014/main" id="{4946AF05-2ABD-44CD-B795-785849DED0E7}"/>
              </a:ext>
            </a:extLst>
          </p:cNvPr>
          <p:cNvSpPr/>
          <p:nvPr/>
        </p:nvSpPr>
        <p:spPr>
          <a:xfrm>
            <a:off x="8688288" y="2132856"/>
            <a:ext cx="1080120" cy="1512168"/>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0000" marR="0" indent="-270000" algn="l" defTabSz="914400" rtl="0" eaLnBrk="1" fontAlgn="auto" latinLnBrk="0" hangingPunct="1">
              <a:lnSpc>
                <a:spcPct val="100000"/>
              </a:lnSpc>
              <a:spcBef>
                <a:spcPts val="600"/>
              </a:spcBef>
              <a:spcAft>
                <a:spcPts val="0"/>
              </a:spcAft>
              <a:buClr>
                <a:schemeClr val="accent2"/>
              </a:buClr>
              <a:buSzPct val="125000"/>
              <a:buFont typeface="Arial" panose="020B0604020202020204" pitchFamily="34" charset="0"/>
              <a:buChar char="■"/>
              <a:tabLst/>
            </a:pPr>
            <a:endParaRPr lang="ru-RU" sz="2000" kern="1200" baseline="0" dirty="0" err="1">
              <a:solidFill>
                <a:schemeClr val="tx1"/>
              </a:solidFill>
              <a:latin typeface="+mj-lt"/>
              <a:ea typeface="+mn-ea"/>
              <a:cs typeface="+mn-cs"/>
            </a:endParaRPr>
          </a:p>
        </p:txBody>
      </p:sp>
      <p:sp>
        <p:nvSpPr>
          <p:cNvPr id="3" name="Дата 2">
            <a:extLst>
              <a:ext uri="{FF2B5EF4-FFF2-40B4-BE49-F238E27FC236}">
                <a16:creationId xmlns:a16="http://schemas.microsoft.com/office/drawing/2014/main" id="{95A54C6C-8719-4276-93B3-6C8561EE3A0C}"/>
              </a:ext>
            </a:extLst>
          </p:cNvPr>
          <p:cNvSpPr>
            <a:spLocks noGrp="1"/>
          </p:cNvSpPr>
          <p:nvPr>
            <p:ph type="dt" sz="half" idx="10"/>
          </p:nvPr>
        </p:nvSpPr>
        <p:spPr/>
        <p:txBody>
          <a:bodyPr/>
          <a:lstStyle/>
          <a:p>
            <a:endParaRPr lang="en-GB" noProof="0"/>
          </a:p>
        </p:txBody>
      </p:sp>
      <p:sp>
        <p:nvSpPr>
          <p:cNvPr id="5" name="Нижний колонтитул 4">
            <a:extLst>
              <a:ext uri="{FF2B5EF4-FFF2-40B4-BE49-F238E27FC236}">
                <a16:creationId xmlns:a16="http://schemas.microsoft.com/office/drawing/2014/main" id="{B382EDA8-2A5A-4E79-970A-CFF02D576612}"/>
              </a:ext>
            </a:extLst>
          </p:cNvPr>
          <p:cNvSpPr>
            <a:spLocks noGrp="1"/>
          </p:cNvSpPr>
          <p:nvPr>
            <p:ph type="ftr" sz="quarter" idx="11"/>
          </p:nvPr>
        </p:nvSpPr>
        <p:spPr/>
        <p:txBody>
          <a:bodyPr/>
          <a:lstStyle/>
          <a:p>
            <a:r>
              <a:rPr lang="ru-RU" noProof="0"/>
              <a:t>Точная оценка левого сдвига</a:t>
            </a:r>
            <a:endParaRPr lang="en-GB" noProof="0"/>
          </a:p>
        </p:txBody>
      </p:sp>
    </p:spTree>
    <p:extLst>
      <p:ext uri="{BB962C8B-B14F-4D97-AF65-F5344CB8AC3E}">
        <p14:creationId xmlns:p14="http://schemas.microsoft.com/office/powerpoint/2010/main" val="33056136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63352" y="116632"/>
            <a:ext cx="9145016" cy="800219"/>
          </a:xfrm>
        </p:spPr>
        <p:txBody>
          <a:bodyPr/>
          <a:lstStyle/>
          <a:p>
            <a:pPr eaLnBrk="1" hangingPunct="1"/>
            <a:r>
              <a:rPr lang="ru-RU" dirty="0"/>
              <a:t>Корреляция </a:t>
            </a:r>
            <a:r>
              <a:rPr lang="en-US" dirty="0"/>
              <a:t>IG </a:t>
            </a:r>
            <a:r>
              <a:rPr lang="ru-RU" dirty="0"/>
              <a:t>с проточной </a:t>
            </a:r>
            <a:r>
              <a:rPr lang="ru-RU" dirty="0" err="1"/>
              <a:t>цитометрией</a:t>
            </a:r>
            <a:r>
              <a:rPr lang="ru-RU" dirty="0"/>
              <a:t> и микроскопией</a:t>
            </a:r>
            <a:endParaRPr lang="de-DE" dirty="0"/>
          </a:p>
        </p:txBody>
      </p:sp>
      <p:sp>
        <p:nvSpPr>
          <p:cNvPr id="2" name="Текст 1">
            <a:extLst>
              <a:ext uri="{FF2B5EF4-FFF2-40B4-BE49-F238E27FC236}">
                <a16:creationId xmlns:a16="http://schemas.microsoft.com/office/drawing/2014/main" id="{FB246C44-8A21-4635-A635-99FB9F0B6C2D}"/>
              </a:ext>
            </a:extLst>
          </p:cNvPr>
          <p:cNvSpPr>
            <a:spLocks noGrp="1"/>
          </p:cNvSpPr>
          <p:nvPr>
            <p:ph type="body" sz="quarter" idx="13"/>
          </p:nvPr>
        </p:nvSpPr>
        <p:spPr>
          <a:xfrm>
            <a:off x="363144" y="6309319"/>
            <a:ext cx="11328000" cy="153888"/>
          </a:xfrm>
        </p:spPr>
        <p:txBody>
          <a:bodyPr/>
          <a:lstStyle/>
          <a:p>
            <a:r>
              <a:rPr lang="en-US" sz="1000" b="0" i="1" dirty="0">
                <a:effectLst/>
                <a:latin typeface="Arial" panose="020B0604020202020204" pitchFamily="34" charset="0"/>
              </a:rPr>
              <a:t>Fernandes and Hamaguchi (2007). Automated Enumeration of Immature Granulocytes. Am J Clin </a:t>
            </a:r>
            <a:r>
              <a:rPr lang="en-US" sz="1000" b="0" i="1" dirty="0" err="1">
                <a:effectLst/>
                <a:latin typeface="Arial" panose="020B0604020202020204" pitchFamily="34" charset="0"/>
              </a:rPr>
              <a:t>Pathol</a:t>
            </a:r>
            <a:r>
              <a:rPr lang="en-US" sz="1000" b="0" i="1" dirty="0">
                <a:effectLst/>
                <a:latin typeface="Arial" panose="020B0604020202020204" pitchFamily="34" charset="0"/>
              </a:rPr>
              <a:t> 128: 454</a:t>
            </a:r>
            <a:endParaRPr lang="ru-RU" sz="1000" i="1" dirty="0">
              <a:latin typeface="+mj-lt"/>
            </a:endParaRPr>
          </a:p>
          <a:p>
            <a:endParaRPr lang="ru-RU" dirty="0"/>
          </a:p>
        </p:txBody>
      </p:sp>
      <p:pic>
        <p:nvPicPr>
          <p:cNvPr id="5" name="Рисунок 4" descr="Изображение выглядит как стол&#10;&#10;Автоматически созданное описание">
            <a:extLst>
              <a:ext uri="{FF2B5EF4-FFF2-40B4-BE49-F238E27FC236}">
                <a16:creationId xmlns:a16="http://schemas.microsoft.com/office/drawing/2014/main" id="{EDFB01F4-1BA7-47B9-8339-A6222407708E}"/>
              </a:ext>
            </a:extLst>
          </p:cNvPr>
          <p:cNvPicPr>
            <a:picLocks noChangeAspect="1"/>
          </p:cNvPicPr>
          <p:nvPr/>
        </p:nvPicPr>
        <p:blipFill>
          <a:blip r:embed="rId2"/>
          <a:stretch>
            <a:fillRect/>
          </a:stretch>
        </p:blipFill>
        <p:spPr>
          <a:xfrm>
            <a:off x="387972" y="1798988"/>
            <a:ext cx="11416056" cy="2960469"/>
          </a:xfrm>
          <a:prstGeom prst="rect">
            <a:avLst/>
          </a:prstGeom>
        </p:spPr>
      </p:pic>
      <p:sp>
        <p:nvSpPr>
          <p:cNvPr id="7" name="Прямоугольник 6">
            <a:extLst>
              <a:ext uri="{FF2B5EF4-FFF2-40B4-BE49-F238E27FC236}">
                <a16:creationId xmlns:a16="http://schemas.microsoft.com/office/drawing/2014/main" id="{220F61DF-72E6-4BAB-B1E0-1A18A2DBB005}"/>
              </a:ext>
            </a:extLst>
          </p:cNvPr>
          <p:cNvSpPr/>
          <p:nvPr/>
        </p:nvSpPr>
        <p:spPr>
          <a:xfrm>
            <a:off x="9840416" y="2420888"/>
            <a:ext cx="1850728" cy="432048"/>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0000" marR="0" indent="-270000" algn="l" defTabSz="914400" rtl="0" eaLnBrk="1" fontAlgn="auto" latinLnBrk="0" hangingPunct="1">
              <a:lnSpc>
                <a:spcPct val="100000"/>
              </a:lnSpc>
              <a:spcBef>
                <a:spcPts val="600"/>
              </a:spcBef>
              <a:spcAft>
                <a:spcPts val="0"/>
              </a:spcAft>
              <a:buClr>
                <a:schemeClr val="accent2"/>
              </a:buClr>
              <a:buSzPct val="125000"/>
              <a:buFont typeface="Arial" panose="020B0604020202020204" pitchFamily="34" charset="0"/>
              <a:buChar char="■"/>
              <a:tabLst/>
            </a:pPr>
            <a:endParaRPr lang="ru-RU" sz="2000" kern="1200" baseline="0" dirty="0" err="1">
              <a:solidFill>
                <a:schemeClr val="tx1"/>
              </a:solidFill>
              <a:latin typeface="+mj-lt"/>
              <a:ea typeface="+mn-ea"/>
              <a:cs typeface="+mn-cs"/>
            </a:endParaRPr>
          </a:p>
        </p:txBody>
      </p:sp>
      <p:sp>
        <p:nvSpPr>
          <p:cNvPr id="8" name="Прямоугольник 7">
            <a:extLst>
              <a:ext uri="{FF2B5EF4-FFF2-40B4-BE49-F238E27FC236}">
                <a16:creationId xmlns:a16="http://schemas.microsoft.com/office/drawing/2014/main" id="{618984D4-8CC3-436C-B8EB-734044ECDEAD}"/>
              </a:ext>
            </a:extLst>
          </p:cNvPr>
          <p:cNvSpPr/>
          <p:nvPr/>
        </p:nvSpPr>
        <p:spPr>
          <a:xfrm>
            <a:off x="9840416" y="3181036"/>
            <a:ext cx="1800200" cy="43204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0000" marR="0" indent="-270000" algn="l" defTabSz="914400" rtl="0" eaLnBrk="1" fontAlgn="auto" latinLnBrk="0" hangingPunct="1">
              <a:lnSpc>
                <a:spcPct val="100000"/>
              </a:lnSpc>
              <a:spcBef>
                <a:spcPts val="600"/>
              </a:spcBef>
              <a:spcAft>
                <a:spcPts val="0"/>
              </a:spcAft>
              <a:buClr>
                <a:schemeClr val="accent2"/>
              </a:buClr>
              <a:buSzPct val="125000"/>
              <a:buFont typeface="Arial" panose="020B0604020202020204" pitchFamily="34" charset="0"/>
              <a:buChar char="■"/>
              <a:tabLst/>
            </a:pPr>
            <a:endParaRPr lang="ru-RU" sz="2000" kern="1200" baseline="0" dirty="0" err="1">
              <a:solidFill>
                <a:schemeClr val="tx1"/>
              </a:solidFill>
              <a:latin typeface="+mj-lt"/>
              <a:ea typeface="+mn-ea"/>
              <a:cs typeface="+mn-cs"/>
            </a:endParaRPr>
          </a:p>
        </p:txBody>
      </p:sp>
      <p:sp>
        <p:nvSpPr>
          <p:cNvPr id="3" name="Дата 2">
            <a:extLst>
              <a:ext uri="{FF2B5EF4-FFF2-40B4-BE49-F238E27FC236}">
                <a16:creationId xmlns:a16="http://schemas.microsoft.com/office/drawing/2014/main" id="{996F1C92-BC5A-433F-908B-7AC1CAF9C459}"/>
              </a:ext>
            </a:extLst>
          </p:cNvPr>
          <p:cNvSpPr>
            <a:spLocks noGrp="1"/>
          </p:cNvSpPr>
          <p:nvPr>
            <p:ph type="dt" sz="half" idx="10"/>
          </p:nvPr>
        </p:nvSpPr>
        <p:spPr/>
        <p:txBody>
          <a:bodyPr/>
          <a:lstStyle/>
          <a:p>
            <a:endParaRPr lang="en-GB" noProof="0"/>
          </a:p>
        </p:txBody>
      </p:sp>
      <p:sp>
        <p:nvSpPr>
          <p:cNvPr id="4" name="Нижний колонтитул 3">
            <a:extLst>
              <a:ext uri="{FF2B5EF4-FFF2-40B4-BE49-F238E27FC236}">
                <a16:creationId xmlns:a16="http://schemas.microsoft.com/office/drawing/2014/main" id="{422B3CBB-6498-40FB-9D4C-2A96B6ABA4D4}"/>
              </a:ext>
            </a:extLst>
          </p:cNvPr>
          <p:cNvSpPr>
            <a:spLocks noGrp="1"/>
          </p:cNvSpPr>
          <p:nvPr>
            <p:ph type="ftr" sz="quarter" idx="11"/>
          </p:nvPr>
        </p:nvSpPr>
        <p:spPr/>
        <p:txBody>
          <a:bodyPr/>
          <a:lstStyle/>
          <a:p>
            <a:r>
              <a:rPr lang="ru-RU" noProof="0"/>
              <a:t>Точная оценка левого сдвига</a:t>
            </a:r>
            <a:endParaRPr lang="en-GB" noProof="0"/>
          </a:p>
        </p:txBody>
      </p:sp>
    </p:spTree>
    <p:extLst>
      <p:ext uri="{BB962C8B-B14F-4D97-AF65-F5344CB8AC3E}">
        <p14:creationId xmlns:p14="http://schemas.microsoft.com/office/powerpoint/2010/main" val="212662678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4589" name="think-cell Folie" r:id="rId5" imgW="344" imgH="345" progId="TCLayout.ActiveDocument.1">
                  <p:embed/>
                </p:oleObj>
              </mc:Choice>
              <mc:Fallback>
                <p:oleObj name="think-cell Folie" r:id="rId5" imgW="344" imgH="345" progId="TCLayout.ActiveDocument.1">
                  <p:embed/>
                  <p:pic>
                    <p:nvPicPr>
                      <p:cNvPr id="6" name="Objekt 5"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1524000" y="0"/>
            <a:ext cx="158750"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spcBef>
                <a:spcPct val="0"/>
              </a:spcBef>
              <a:spcAft>
                <a:spcPct val="0"/>
              </a:spcAft>
              <a:buClr>
                <a:schemeClr val="accent2"/>
              </a:buClr>
              <a:buSzPct val="125000"/>
            </a:pPr>
            <a:endParaRPr lang="en-GB" sz="2800">
              <a:solidFill>
                <a:schemeClr val="tx1"/>
              </a:solidFill>
              <a:latin typeface="Arial" panose="020B0604020202020204" pitchFamily="34" charset="0"/>
              <a:ea typeface="+mj-ea"/>
              <a:cs typeface="+mj-cs"/>
              <a:sym typeface="Arial" panose="020B0604020202020204" pitchFamily="34" charset="0"/>
            </a:endParaRPr>
          </a:p>
        </p:txBody>
      </p:sp>
      <p:sp>
        <p:nvSpPr>
          <p:cNvPr id="3" name="Textplatzhalter 2"/>
          <p:cNvSpPr>
            <a:spLocks noGrp="1"/>
          </p:cNvSpPr>
          <p:nvPr>
            <p:ph type="body" sz="quarter" idx="10"/>
          </p:nvPr>
        </p:nvSpPr>
        <p:spPr>
          <a:xfrm>
            <a:off x="3457455" y="1766826"/>
            <a:ext cx="2638544" cy="2846933"/>
          </a:xfrm>
        </p:spPr>
        <p:txBody>
          <a:bodyPr/>
          <a:lstStyle/>
          <a:p>
            <a:r>
              <a:rPr lang="en-GB" noProof="0" dirty="0"/>
              <a:t>0</a:t>
            </a:r>
            <a:r>
              <a:rPr lang="ru-RU" noProof="0" dirty="0"/>
              <a:t>3</a:t>
            </a:r>
            <a:endParaRPr lang="en-GB" noProof="0" dirty="0"/>
          </a:p>
        </p:txBody>
      </p:sp>
      <p:sp>
        <p:nvSpPr>
          <p:cNvPr id="4" name="Titel 3"/>
          <p:cNvSpPr>
            <a:spLocks noGrp="1"/>
          </p:cNvSpPr>
          <p:nvPr>
            <p:ph type="title"/>
          </p:nvPr>
        </p:nvSpPr>
        <p:spPr>
          <a:xfrm>
            <a:off x="6658618" y="2708920"/>
            <a:ext cx="5203421" cy="861774"/>
          </a:xfrm>
        </p:spPr>
        <p:txBody>
          <a:bodyPr/>
          <a:lstStyle/>
          <a:p>
            <a:r>
              <a:rPr lang="ru-RU" dirty="0"/>
              <a:t>Уникальное решение компании </a:t>
            </a:r>
            <a:r>
              <a:rPr lang="en-US" dirty="0"/>
              <a:t>Sysmex</a:t>
            </a:r>
            <a:endParaRPr lang="en-GB" dirty="0"/>
          </a:p>
        </p:txBody>
      </p:sp>
    </p:spTree>
    <p:extLst>
      <p:ext uri="{BB962C8B-B14F-4D97-AF65-F5344CB8AC3E}">
        <p14:creationId xmlns:p14="http://schemas.microsoft.com/office/powerpoint/2010/main" val="166504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B4AB6C6-15E1-48DC-9FDB-6C9FE224B3D7}"/>
              </a:ext>
            </a:extLst>
          </p:cNvPr>
          <p:cNvPicPr>
            <a:picLocks noChangeAspect="1"/>
          </p:cNvPicPr>
          <p:nvPr/>
        </p:nvPicPr>
        <p:blipFill>
          <a:blip r:embed="rId3"/>
          <a:stretch>
            <a:fillRect/>
          </a:stretch>
        </p:blipFill>
        <p:spPr>
          <a:xfrm>
            <a:off x="1546760" y="1556792"/>
            <a:ext cx="5544616" cy="4752528"/>
          </a:xfrm>
          <a:prstGeom prst="rect">
            <a:avLst/>
          </a:prstGeom>
        </p:spPr>
      </p:pic>
      <p:sp>
        <p:nvSpPr>
          <p:cNvPr id="10" name="Title 1"/>
          <p:cNvSpPr>
            <a:spLocks noGrp="1"/>
          </p:cNvSpPr>
          <p:nvPr>
            <p:ph type="title"/>
          </p:nvPr>
        </p:nvSpPr>
        <p:spPr>
          <a:xfrm>
            <a:off x="386788" y="-5378"/>
            <a:ext cx="9033167" cy="861774"/>
          </a:xfrm>
        </p:spPr>
        <p:txBody>
          <a:bodyPr/>
          <a:lstStyle/>
          <a:p>
            <a:pPr>
              <a:spcBef>
                <a:spcPts val="1067"/>
              </a:spcBef>
              <a:buClr>
                <a:schemeClr val="accent1"/>
              </a:buClr>
            </a:pPr>
            <a:r>
              <a:rPr lang="ru-RU" sz="2800" dirty="0"/>
              <a:t>Каким образом мы можем оценить концентрацию </a:t>
            </a:r>
            <a:r>
              <a:rPr lang="ru-RU" sz="2800" dirty="0" err="1"/>
              <a:t>палочкоядерных</a:t>
            </a:r>
            <a:r>
              <a:rPr lang="ru-RU" sz="2800" dirty="0"/>
              <a:t> нейтрофилов на приборах </a:t>
            </a:r>
            <a:r>
              <a:rPr lang="en-US" sz="2800" dirty="0"/>
              <a:t>Sysmex</a:t>
            </a:r>
            <a:r>
              <a:rPr lang="ru-RU" sz="2800" dirty="0"/>
              <a:t>?</a:t>
            </a:r>
            <a:endParaRPr lang="en-GB" sz="2800" dirty="0"/>
          </a:p>
        </p:txBody>
      </p:sp>
      <p:sp>
        <p:nvSpPr>
          <p:cNvPr id="20" name="Textfeld 27">
            <a:extLst>
              <a:ext uri="{FF2B5EF4-FFF2-40B4-BE49-F238E27FC236}">
                <a16:creationId xmlns:a16="http://schemas.microsoft.com/office/drawing/2014/main" id="{2280BD30-7721-4F9C-A916-2D6742018D30}"/>
              </a:ext>
            </a:extLst>
          </p:cNvPr>
          <p:cNvSpPr txBox="1"/>
          <p:nvPr/>
        </p:nvSpPr>
        <p:spPr>
          <a:xfrm>
            <a:off x="7705399" y="4201926"/>
            <a:ext cx="3241024" cy="523220"/>
          </a:xfrm>
          <a:prstGeom prst="rect">
            <a:avLst/>
          </a:prstGeom>
          <a:noFill/>
        </p:spPr>
        <p:txBody>
          <a:bodyPr wrap="square" rtlCol="0">
            <a:spAutoFit/>
          </a:bodyPr>
          <a:lstStyle/>
          <a:p>
            <a:r>
              <a:rPr lang="en-US" sz="2800" b="1" dirty="0">
                <a:solidFill>
                  <a:srgbClr val="2F7CC0"/>
                </a:solidFill>
              </a:rPr>
              <a:t>NE-WY x NEUT-RI</a:t>
            </a:r>
            <a:r>
              <a:rPr lang="en-US" sz="2800" dirty="0"/>
              <a:t> </a:t>
            </a:r>
            <a:endParaRPr lang="ru-RU" sz="2800" dirty="0"/>
          </a:p>
        </p:txBody>
      </p:sp>
      <p:cxnSp>
        <p:nvCxnSpPr>
          <p:cNvPr id="6" name="Прямая со стрелкой 5">
            <a:extLst>
              <a:ext uri="{FF2B5EF4-FFF2-40B4-BE49-F238E27FC236}">
                <a16:creationId xmlns:a16="http://schemas.microsoft.com/office/drawing/2014/main" id="{8B25A96C-7B63-4908-A451-49EDC0A25D4F}"/>
              </a:ext>
            </a:extLst>
          </p:cNvPr>
          <p:cNvCxnSpPr>
            <a:cxnSpLocks/>
          </p:cNvCxnSpPr>
          <p:nvPr/>
        </p:nvCxnSpPr>
        <p:spPr>
          <a:xfrm>
            <a:off x="5375920" y="3933056"/>
            <a:ext cx="0" cy="1656184"/>
          </a:xfrm>
          <a:prstGeom prst="straightConnector1">
            <a:avLst/>
          </a:prstGeom>
          <a:ln w="4762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8A0322FD-08C2-4513-BCEE-F6564793CC16}"/>
              </a:ext>
            </a:extLst>
          </p:cNvPr>
          <p:cNvCxnSpPr/>
          <p:nvPr/>
        </p:nvCxnSpPr>
        <p:spPr>
          <a:xfrm>
            <a:off x="2927648" y="3933056"/>
            <a:ext cx="26642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16D3C052-CDCB-4F3C-A385-51CD7F94D7E0}"/>
              </a:ext>
            </a:extLst>
          </p:cNvPr>
          <p:cNvCxnSpPr/>
          <p:nvPr/>
        </p:nvCxnSpPr>
        <p:spPr>
          <a:xfrm>
            <a:off x="1991544" y="5589240"/>
            <a:ext cx="36004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Выноска: счетверенная стрелка 1">
            <a:extLst>
              <a:ext uri="{FF2B5EF4-FFF2-40B4-BE49-F238E27FC236}">
                <a16:creationId xmlns:a16="http://schemas.microsoft.com/office/drawing/2014/main" id="{6DC58A25-A462-414A-B573-221C184269DF}"/>
              </a:ext>
            </a:extLst>
          </p:cNvPr>
          <p:cNvSpPr/>
          <p:nvPr/>
        </p:nvSpPr>
        <p:spPr>
          <a:xfrm>
            <a:off x="3773585" y="4725146"/>
            <a:ext cx="288030" cy="288030"/>
          </a:xfrm>
          <a:prstGeom prst="quadArrowCallout">
            <a:avLst/>
          </a:prstGeom>
          <a:solidFill>
            <a:srgbClr val="2F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0000" marR="0" indent="-270000" algn="l" defTabSz="914400" rtl="0" eaLnBrk="1" fontAlgn="auto" latinLnBrk="0" hangingPunct="1">
              <a:lnSpc>
                <a:spcPct val="100000"/>
              </a:lnSpc>
              <a:spcBef>
                <a:spcPts val="600"/>
              </a:spcBef>
              <a:spcAft>
                <a:spcPts val="0"/>
              </a:spcAft>
              <a:buClr>
                <a:schemeClr val="accent2"/>
              </a:buClr>
              <a:buSzPct val="125000"/>
              <a:buFont typeface="Arial" panose="020B0604020202020204" pitchFamily="34" charset="0"/>
              <a:buChar char="■"/>
              <a:tabLst/>
            </a:pPr>
            <a:endParaRPr lang="ru-RU" sz="2000" kern="1200" baseline="0" dirty="0" err="1">
              <a:solidFill>
                <a:schemeClr val="tx1"/>
              </a:solidFill>
              <a:latin typeface="+mj-lt"/>
              <a:ea typeface="+mn-ea"/>
              <a:cs typeface="+mn-cs"/>
            </a:endParaRPr>
          </a:p>
        </p:txBody>
      </p:sp>
      <p:cxnSp>
        <p:nvCxnSpPr>
          <p:cNvPr id="11" name="Прямая соединительная линия 10">
            <a:extLst>
              <a:ext uri="{FF2B5EF4-FFF2-40B4-BE49-F238E27FC236}">
                <a16:creationId xmlns:a16="http://schemas.microsoft.com/office/drawing/2014/main" id="{2A4A0B42-1BB5-43BF-97E0-4A8B4D9BC5A4}"/>
              </a:ext>
            </a:extLst>
          </p:cNvPr>
          <p:cNvCxnSpPr>
            <a:cxnSpLocks/>
          </p:cNvCxnSpPr>
          <p:nvPr/>
        </p:nvCxnSpPr>
        <p:spPr>
          <a:xfrm>
            <a:off x="0" y="4863272"/>
            <a:ext cx="3791744" cy="1312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116BC057-4E14-4922-89C5-B1CA5DE906F7}"/>
              </a:ext>
            </a:extLst>
          </p:cNvPr>
          <p:cNvCxnSpPr>
            <a:cxnSpLocks/>
          </p:cNvCxnSpPr>
          <p:nvPr/>
        </p:nvCxnSpPr>
        <p:spPr>
          <a:xfrm>
            <a:off x="409510" y="6273613"/>
            <a:ext cx="3404956" cy="72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a:extLst>
              <a:ext uri="{FF2B5EF4-FFF2-40B4-BE49-F238E27FC236}">
                <a16:creationId xmlns:a16="http://schemas.microsoft.com/office/drawing/2014/main" id="{C01BE2B4-8749-4046-AA59-7508FBF796E0}"/>
              </a:ext>
            </a:extLst>
          </p:cNvPr>
          <p:cNvCxnSpPr/>
          <p:nvPr/>
        </p:nvCxnSpPr>
        <p:spPr>
          <a:xfrm flipV="1">
            <a:off x="983432" y="4876393"/>
            <a:ext cx="0" cy="1397220"/>
          </a:xfrm>
          <a:prstGeom prst="straightConnector1">
            <a:avLst/>
          </a:prstGeom>
          <a:ln w="476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27">
            <a:extLst>
              <a:ext uri="{FF2B5EF4-FFF2-40B4-BE49-F238E27FC236}">
                <a16:creationId xmlns:a16="http://schemas.microsoft.com/office/drawing/2014/main" id="{B39DE3D7-76F1-422F-9AC0-9D5E57706343}"/>
              </a:ext>
            </a:extLst>
          </p:cNvPr>
          <p:cNvSpPr txBox="1"/>
          <p:nvPr/>
        </p:nvSpPr>
        <p:spPr>
          <a:xfrm>
            <a:off x="4724" y="4340052"/>
            <a:ext cx="3404956" cy="523220"/>
          </a:xfrm>
          <a:prstGeom prst="rect">
            <a:avLst/>
          </a:prstGeom>
          <a:noFill/>
        </p:spPr>
        <p:txBody>
          <a:bodyPr wrap="square" rtlCol="0">
            <a:spAutoFit/>
          </a:bodyPr>
          <a:lstStyle/>
          <a:p>
            <a:r>
              <a:rPr lang="en-US" sz="2800" b="1" dirty="0">
                <a:solidFill>
                  <a:srgbClr val="2F7CC0"/>
                </a:solidFill>
              </a:rPr>
              <a:t>NEUT-RI</a:t>
            </a:r>
            <a:r>
              <a:rPr lang="en-US" sz="2800" dirty="0"/>
              <a:t> </a:t>
            </a:r>
            <a:endParaRPr lang="ru-RU" sz="2800" dirty="0"/>
          </a:p>
        </p:txBody>
      </p:sp>
      <p:cxnSp>
        <p:nvCxnSpPr>
          <p:cNvPr id="5" name="Прямая соединительная линия 4">
            <a:extLst>
              <a:ext uri="{FF2B5EF4-FFF2-40B4-BE49-F238E27FC236}">
                <a16:creationId xmlns:a16="http://schemas.microsoft.com/office/drawing/2014/main" id="{B069C2DA-4127-40E2-B1FA-39CC4A3BD653}"/>
              </a:ext>
            </a:extLst>
          </p:cNvPr>
          <p:cNvCxnSpPr>
            <a:cxnSpLocks/>
          </p:cNvCxnSpPr>
          <p:nvPr/>
        </p:nvCxnSpPr>
        <p:spPr>
          <a:xfrm>
            <a:off x="7705398" y="4691423"/>
            <a:ext cx="32410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feld 27">
            <a:extLst>
              <a:ext uri="{FF2B5EF4-FFF2-40B4-BE49-F238E27FC236}">
                <a16:creationId xmlns:a16="http://schemas.microsoft.com/office/drawing/2014/main" id="{126DAFC2-B15A-4F47-9825-1DD81941217D}"/>
              </a:ext>
            </a:extLst>
          </p:cNvPr>
          <p:cNvSpPr txBox="1"/>
          <p:nvPr/>
        </p:nvSpPr>
        <p:spPr>
          <a:xfrm>
            <a:off x="8328661" y="4725146"/>
            <a:ext cx="1788613" cy="523220"/>
          </a:xfrm>
          <a:prstGeom prst="rect">
            <a:avLst/>
          </a:prstGeom>
          <a:noFill/>
        </p:spPr>
        <p:txBody>
          <a:bodyPr wrap="square" rtlCol="0">
            <a:spAutoFit/>
          </a:bodyPr>
          <a:lstStyle/>
          <a:p>
            <a:pPr algn="ctr"/>
            <a:r>
              <a:rPr lang="en-US" sz="2800" b="1" dirty="0">
                <a:solidFill>
                  <a:srgbClr val="2F7CC0"/>
                </a:solidFill>
              </a:rPr>
              <a:t>1000</a:t>
            </a:r>
            <a:endParaRPr lang="ru-RU" sz="1400" dirty="0"/>
          </a:p>
        </p:txBody>
      </p:sp>
      <p:sp>
        <p:nvSpPr>
          <p:cNvPr id="18" name="Inhaltsplatzhalter 4">
            <a:extLst>
              <a:ext uri="{FF2B5EF4-FFF2-40B4-BE49-F238E27FC236}">
                <a16:creationId xmlns:a16="http://schemas.microsoft.com/office/drawing/2014/main" id="{32F5CE8C-812A-4B07-BF69-0046EACC33BC}"/>
              </a:ext>
            </a:extLst>
          </p:cNvPr>
          <p:cNvSpPr txBox="1">
            <a:spLocks/>
          </p:cNvSpPr>
          <p:nvPr/>
        </p:nvSpPr>
        <p:spPr>
          <a:xfrm>
            <a:off x="5893416" y="5766640"/>
            <a:ext cx="4659087" cy="492746"/>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altLang="ru-RU" sz="2000" b="1" dirty="0"/>
              <a:t>р</a:t>
            </a:r>
            <a:r>
              <a:rPr lang="ru-RU" altLang="ru-RU" sz="2000" b="1" noProof="0" dirty="0"/>
              <a:t>еференсный диапазон: до 37.00</a:t>
            </a:r>
            <a:endParaRPr kumimoji="0" lang="en-US" altLang="ru-RU" sz="2000" b="1" i="0" u="none" strike="noStrike" kern="1200" cap="none" spc="0" normalizeH="0" baseline="0" noProof="0" dirty="0">
              <a:ln>
                <a:noFill/>
              </a:ln>
              <a:solidFill>
                <a:schemeClr val="tx1"/>
              </a:solidFill>
              <a:effectLst/>
              <a:uLnTx/>
              <a:uFillTx/>
            </a:endParaRPr>
          </a:p>
        </p:txBody>
      </p:sp>
      <p:sp>
        <p:nvSpPr>
          <p:cNvPr id="22" name="Textfeld 27">
            <a:extLst>
              <a:ext uri="{FF2B5EF4-FFF2-40B4-BE49-F238E27FC236}">
                <a16:creationId xmlns:a16="http://schemas.microsoft.com/office/drawing/2014/main" id="{BA201DD9-39FD-45C6-B3C3-3F2716A1583B}"/>
              </a:ext>
            </a:extLst>
          </p:cNvPr>
          <p:cNvSpPr txBox="1"/>
          <p:nvPr/>
        </p:nvSpPr>
        <p:spPr>
          <a:xfrm>
            <a:off x="5922485" y="4254188"/>
            <a:ext cx="1766100" cy="830997"/>
          </a:xfrm>
          <a:prstGeom prst="rect">
            <a:avLst/>
          </a:prstGeom>
          <a:noFill/>
        </p:spPr>
        <p:txBody>
          <a:bodyPr wrap="square" rtlCol="0">
            <a:spAutoFit/>
          </a:bodyPr>
          <a:lstStyle/>
          <a:p>
            <a:r>
              <a:rPr lang="en-US" sz="4800" b="1" dirty="0">
                <a:solidFill>
                  <a:srgbClr val="2F7CC0"/>
                </a:solidFill>
              </a:rPr>
              <a:t>ILS =</a:t>
            </a:r>
            <a:r>
              <a:rPr lang="en-US" sz="2800" dirty="0"/>
              <a:t> </a:t>
            </a:r>
            <a:endParaRPr lang="ru-RU" sz="2800" dirty="0"/>
          </a:p>
        </p:txBody>
      </p:sp>
      <p:sp>
        <p:nvSpPr>
          <p:cNvPr id="24" name="Inhaltsplatzhalter 4">
            <a:extLst>
              <a:ext uri="{FF2B5EF4-FFF2-40B4-BE49-F238E27FC236}">
                <a16:creationId xmlns:a16="http://schemas.microsoft.com/office/drawing/2014/main" id="{FF151487-6D2D-4DD3-BF96-C8C861742F7E}"/>
              </a:ext>
            </a:extLst>
          </p:cNvPr>
          <p:cNvSpPr txBox="1">
            <a:spLocks/>
          </p:cNvSpPr>
          <p:nvPr/>
        </p:nvSpPr>
        <p:spPr>
          <a:xfrm>
            <a:off x="5986153" y="3744581"/>
            <a:ext cx="4659087" cy="492746"/>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000" b="1" i="0" u="none" strike="noStrike" kern="1200" cap="none" spc="0" normalizeH="0" baseline="0" noProof="0" dirty="0">
                <a:ln>
                  <a:noFill/>
                </a:ln>
                <a:solidFill>
                  <a:schemeClr val="tx1"/>
                </a:solidFill>
                <a:effectLst/>
                <a:uLnTx/>
                <a:uFillTx/>
              </a:rPr>
              <a:t>ИНДЕКС ЛЕВОГО СДВИГА (</a:t>
            </a:r>
            <a:r>
              <a:rPr kumimoji="0" lang="en-US" altLang="ru-RU" sz="2000" b="1" i="0" u="none" strike="noStrike" kern="1200" cap="none" spc="0" normalizeH="0" baseline="0" noProof="0" dirty="0">
                <a:ln>
                  <a:noFill/>
                </a:ln>
                <a:solidFill>
                  <a:schemeClr val="tx1"/>
                </a:solidFill>
                <a:effectLst/>
                <a:uLnTx/>
                <a:uFillTx/>
              </a:rPr>
              <a:t>ILS)</a:t>
            </a:r>
          </a:p>
        </p:txBody>
      </p:sp>
    </p:spTree>
    <p:extLst>
      <p:ext uri="{BB962C8B-B14F-4D97-AF65-F5344CB8AC3E}">
        <p14:creationId xmlns:p14="http://schemas.microsoft.com/office/powerpoint/2010/main" val="171653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animBg="1"/>
      <p:bldP spid="15" grpId="0"/>
      <p:bldP spid="16" grpId="0"/>
      <p:bldP spid="18"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0497" name="think-cell Folie" r:id="rId5" imgW="344" imgH="345" progId="TCLayout.ActiveDocument.1">
                  <p:embed/>
                </p:oleObj>
              </mc:Choice>
              <mc:Fallback>
                <p:oleObj name="think-cell Folie" r:id="rId5" imgW="344" imgH="345" progId="TCLayout.ActiveDocument.1">
                  <p:embed/>
                  <p:pic>
                    <p:nvPicPr>
                      <p:cNvPr id="6" name="Objekt 5"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1524000" y="0"/>
            <a:ext cx="158750"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spcBef>
                <a:spcPct val="0"/>
              </a:spcBef>
              <a:spcAft>
                <a:spcPct val="0"/>
              </a:spcAft>
              <a:buClr>
                <a:schemeClr val="accent2"/>
              </a:buClr>
              <a:buSzPct val="125000"/>
            </a:pPr>
            <a:endParaRPr lang="en-GB" sz="2800">
              <a:solidFill>
                <a:schemeClr val="tx1"/>
              </a:solidFill>
              <a:latin typeface="Arial" panose="020B0604020202020204" pitchFamily="34" charset="0"/>
              <a:ea typeface="+mj-ea"/>
              <a:cs typeface="+mj-cs"/>
              <a:sym typeface="Arial" panose="020B0604020202020204" pitchFamily="34" charset="0"/>
            </a:endParaRPr>
          </a:p>
        </p:txBody>
      </p:sp>
      <p:sp>
        <p:nvSpPr>
          <p:cNvPr id="3" name="Textplatzhalter 2"/>
          <p:cNvSpPr>
            <a:spLocks noGrp="1"/>
          </p:cNvSpPr>
          <p:nvPr>
            <p:ph type="body" sz="quarter" idx="10"/>
          </p:nvPr>
        </p:nvSpPr>
        <p:spPr/>
        <p:txBody>
          <a:bodyPr/>
          <a:lstStyle/>
          <a:p>
            <a:r>
              <a:rPr lang="en-GB" noProof="0"/>
              <a:t>01</a:t>
            </a:r>
          </a:p>
        </p:txBody>
      </p:sp>
      <p:sp>
        <p:nvSpPr>
          <p:cNvPr id="4" name="Titel 3"/>
          <p:cNvSpPr>
            <a:spLocks noGrp="1"/>
          </p:cNvSpPr>
          <p:nvPr>
            <p:ph type="title"/>
          </p:nvPr>
        </p:nvSpPr>
        <p:spPr>
          <a:xfrm>
            <a:off x="6658618" y="2708920"/>
            <a:ext cx="5203421" cy="861774"/>
          </a:xfrm>
        </p:spPr>
        <p:txBody>
          <a:bodyPr/>
          <a:lstStyle/>
          <a:p>
            <a:r>
              <a:rPr lang="ru-RU" dirty="0" err="1"/>
              <a:t>Палочкоядерные</a:t>
            </a:r>
            <a:r>
              <a:rPr lang="ru-RU" dirty="0"/>
              <a:t> нейтрофилы и «точность» их подсчёта</a:t>
            </a:r>
            <a:endParaRPr lang="en-GB" dirty="0"/>
          </a:p>
        </p:txBody>
      </p:sp>
    </p:spTree>
    <p:extLst>
      <p:ext uri="{BB962C8B-B14F-4D97-AF65-F5344CB8AC3E}">
        <p14:creationId xmlns:p14="http://schemas.microsoft.com/office/powerpoint/2010/main" val="4070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векторная графика&#10;&#10;Автоматически созданное описание">
            <a:extLst>
              <a:ext uri="{FF2B5EF4-FFF2-40B4-BE49-F238E27FC236}">
                <a16:creationId xmlns:a16="http://schemas.microsoft.com/office/drawing/2014/main" id="{9E73150C-1025-45F4-84F9-B5BCA98609D8}"/>
              </a:ext>
            </a:extLst>
          </p:cNvPr>
          <p:cNvPicPr>
            <a:picLocks noChangeAspect="1"/>
          </p:cNvPicPr>
          <p:nvPr/>
        </p:nvPicPr>
        <p:blipFill rotWithShape="1">
          <a:blip r:embed="rId3"/>
          <a:srcRect t="31399"/>
          <a:stretch/>
        </p:blipFill>
        <p:spPr>
          <a:xfrm>
            <a:off x="2135560" y="1340769"/>
            <a:ext cx="4825683" cy="4877016"/>
          </a:xfrm>
          <a:prstGeom prst="rect">
            <a:avLst/>
          </a:prstGeom>
        </p:spPr>
      </p:pic>
      <p:cxnSp>
        <p:nvCxnSpPr>
          <p:cNvPr id="16" name="Прямая со стрелкой 15">
            <a:extLst>
              <a:ext uri="{FF2B5EF4-FFF2-40B4-BE49-F238E27FC236}">
                <a16:creationId xmlns:a16="http://schemas.microsoft.com/office/drawing/2014/main" id="{3EFE4A4D-7439-4275-93D0-B8D087245E1B}"/>
              </a:ext>
            </a:extLst>
          </p:cNvPr>
          <p:cNvCxnSpPr>
            <a:cxnSpLocks/>
          </p:cNvCxnSpPr>
          <p:nvPr/>
        </p:nvCxnSpPr>
        <p:spPr>
          <a:xfrm>
            <a:off x="5375920" y="2132856"/>
            <a:ext cx="0" cy="3456384"/>
          </a:xfrm>
          <a:prstGeom prst="straightConnector1">
            <a:avLst/>
          </a:prstGeom>
          <a:ln w="476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C9F45D55-E990-40DF-84E7-F2D6AFF78790}"/>
              </a:ext>
            </a:extLst>
          </p:cNvPr>
          <p:cNvCxnSpPr/>
          <p:nvPr/>
        </p:nvCxnSpPr>
        <p:spPr>
          <a:xfrm>
            <a:off x="3071664" y="2132856"/>
            <a:ext cx="26642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5A9D5ECC-0B55-4DCA-8F0B-0A84BA7E0AEB}"/>
              </a:ext>
            </a:extLst>
          </p:cNvPr>
          <p:cNvCxnSpPr/>
          <p:nvPr/>
        </p:nvCxnSpPr>
        <p:spPr>
          <a:xfrm>
            <a:off x="1991544" y="5589240"/>
            <a:ext cx="36004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66">
            <a:extLst>
              <a:ext uri="{FF2B5EF4-FFF2-40B4-BE49-F238E27FC236}">
                <a16:creationId xmlns:a16="http://schemas.microsoft.com/office/drawing/2014/main" id="{15548891-5292-4AD6-9461-7F11BF6206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311493">
            <a:off x="3339071" y="1982470"/>
            <a:ext cx="1142600" cy="1142600"/>
          </a:xfrm>
          <a:prstGeom prst="rect">
            <a:avLst/>
          </a:prstGeom>
        </p:spPr>
      </p:pic>
      <p:pic>
        <p:nvPicPr>
          <p:cNvPr id="14" name="Picture 66">
            <a:extLst>
              <a:ext uri="{FF2B5EF4-FFF2-40B4-BE49-F238E27FC236}">
                <a16:creationId xmlns:a16="http://schemas.microsoft.com/office/drawing/2014/main" id="{DC653C32-E176-4426-8624-312F274AB2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311493">
            <a:off x="4017839" y="1893379"/>
            <a:ext cx="1142600" cy="1142600"/>
          </a:xfrm>
          <a:prstGeom prst="rect">
            <a:avLst/>
          </a:prstGeom>
        </p:spPr>
      </p:pic>
      <p:pic>
        <p:nvPicPr>
          <p:cNvPr id="15" name="Picture 66">
            <a:extLst>
              <a:ext uri="{FF2B5EF4-FFF2-40B4-BE49-F238E27FC236}">
                <a16:creationId xmlns:a16="http://schemas.microsoft.com/office/drawing/2014/main" id="{83AAD0B7-43C6-401B-ABDF-2220DAD5FB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311493">
            <a:off x="2871017" y="2511058"/>
            <a:ext cx="1142600" cy="1142600"/>
          </a:xfrm>
          <a:prstGeom prst="rect">
            <a:avLst/>
          </a:prstGeom>
        </p:spPr>
      </p:pic>
      <p:pic>
        <p:nvPicPr>
          <p:cNvPr id="20" name="Picture 66">
            <a:extLst>
              <a:ext uri="{FF2B5EF4-FFF2-40B4-BE49-F238E27FC236}">
                <a16:creationId xmlns:a16="http://schemas.microsoft.com/office/drawing/2014/main" id="{1425584C-7D9B-4816-86C4-C5D9A28F9F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311493">
            <a:off x="3489718" y="2741822"/>
            <a:ext cx="1142600" cy="1142600"/>
          </a:xfrm>
          <a:prstGeom prst="rect">
            <a:avLst/>
          </a:prstGeom>
        </p:spPr>
      </p:pic>
      <p:pic>
        <p:nvPicPr>
          <p:cNvPr id="21" name="Picture 66">
            <a:extLst>
              <a:ext uri="{FF2B5EF4-FFF2-40B4-BE49-F238E27FC236}">
                <a16:creationId xmlns:a16="http://schemas.microsoft.com/office/drawing/2014/main" id="{18CEAC44-1801-4A04-A932-6C46A82E8B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311493">
            <a:off x="4171015" y="2626440"/>
            <a:ext cx="1142600" cy="1142600"/>
          </a:xfrm>
          <a:prstGeom prst="rect">
            <a:avLst/>
          </a:prstGeom>
        </p:spPr>
      </p:pic>
      <p:pic>
        <p:nvPicPr>
          <p:cNvPr id="23" name="Picture 66">
            <a:extLst>
              <a:ext uri="{FF2B5EF4-FFF2-40B4-BE49-F238E27FC236}">
                <a16:creationId xmlns:a16="http://schemas.microsoft.com/office/drawing/2014/main" id="{A626234C-AC23-456B-91A6-18D863A026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311493">
            <a:off x="3013396" y="3170058"/>
            <a:ext cx="1142600" cy="1142600"/>
          </a:xfrm>
          <a:prstGeom prst="rect">
            <a:avLst/>
          </a:prstGeom>
        </p:spPr>
      </p:pic>
      <p:pic>
        <p:nvPicPr>
          <p:cNvPr id="25" name="Picture 66">
            <a:extLst>
              <a:ext uri="{FF2B5EF4-FFF2-40B4-BE49-F238E27FC236}">
                <a16:creationId xmlns:a16="http://schemas.microsoft.com/office/drawing/2014/main" id="{AC680A1C-9044-49D1-B3F1-A9C796780B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311493">
            <a:off x="3970062" y="3197487"/>
            <a:ext cx="1142600" cy="1142600"/>
          </a:xfrm>
          <a:prstGeom prst="rect">
            <a:avLst/>
          </a:prstGeom>
        </p:spPr>
      </p:pic>
      <p:cxnSp>
        <p:nvCxnSpPr>
          <p:cNvPr id="27" name="Прямая соединительная линия 26">
            <a:extLst>
              <a:ext uri="{FF2B5EF4-FFF2-40B4-BE49-F238E27FC236}">
                <a16:creationId xmlns:a16="http://schemas.microsoft.com/office/drawing/2014/main" id="{490AAB48-E9DE-4244-90F6-103BF0C9B286}"/>
              </a:ext>
            </a:extLst>
          </p:cNvPr>
          <p:cNvCxnSpPr>
            <a:cxnSpLocks/>
          </p:cNvCxnSpPr>
          <p:nvPr/>
        </p:nvCxnSpPr>
        <p:spPr>
          <a:xfrm>
            <a:off x="409510" y="6273613"/>
            <a:ext cx="3404956" cy="72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9A5C371A-5A42-4DFD-8278-06745253FCF6}"/>
              </a:ext>
            </a:extLst>
          </p:cNvPr>
          <p:cNvCxnSpPr>
            <a:cxnSpLocks/>
          </p:cNvCxnSpPr>
          <p:nvPr/>
        </p:nvCxnSpPr>
        <p:spPr>
          <a:xfrm flipV="1">
            <a:off x="983432" y="3766771"/>
            <a:ext cx="0" cy="2506842"/>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id="{F169C207-7AEF-4A44-A116-03A731201075}"/>
              </a:ext>
            </a:extLst>
          </p:cNvPr>
          <p:cNvCxnSpPr>
            <a:cxnSpLocks/>
          </p:cNvCxnSpPr>
          <p:nvPr/>
        </p:nvCxnSpPr>
        <p:spPr>
          <a:xfrm>
            <a:off x="0" y="3766771"/>
            <a:ext cx="383431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Textfeld 27">
            <a:extLst>
              <a:ext uri="{FF2B5EF4-FFF2-40B4-BE49-F238E27FC236}">
                <a16:creationId xmlns:a16="http://schemas.microsoft.com/office/drawing/2014/main" id="{01EFE80F-8049-41E2-BB34-C7668E07BA90}"/>
              </a:ext>
            </a:extLst>
          </p:cNvPr>
          <p:cNvSpPr txBox="1"/>
          <p:nvPr/>
        </p:nvSpPr>
        <p:spPr>
          <a:xfrm>
            <a:off x="7705399" y="4201926"/>
            <a:ext cx="3241024" cy="523220"/>
          </a:xfrm>
          <a:prstGeom prst="rect">
            <a:avLst/>
          </a:prstGeom>
          <a:noFill/>
        </p:spPr>
        <p:txBody>
          <a:bodyPr wrap="square" rtlCol="0">
            <a:spAutoFit/>
          </a:bodyPr>
          <a:lstStyle/>
          <a:p>
            <a:r>
              <a:rPr lang="en-US" sz="2800" b="1" dirty="0">
                <a:solidFill>
                  <a:srgbClr val="2F7CC0"/>
                </a:solidFill>
              </a:rPr>
              <a:t>NE-WY x NEUT-RI</a:t>
            </a:r>
            <a:r>
              <a:rPr lang="en-US" sz="2800" dirty="0"/>
              <a:t> </a:t>
            </a:r>
            <a:endParaRPr lang="ru-RU" sz="2800" dirty="0"/>
          </a:p>
        </p:txBody>
      </p:sp>
      <p:cxnSp>
        <p:nvCxnSpPr>
          <p:cNvPr id="36" name="Прямая соединительная линия 35">
            <a:extLst>
              <a:ext uri="{FF2B5EF4-FFF2-40B4-BE49-F238E27FC236}">
                <a16:creationId xmlns:a16="http://schemas.microsoft.com/office/drawing/2014/main" id="{B95C463C-064C-4214-8491-CC09C2D4D73C}"/>
              </a:ext>
            </a:extLst>
          </p:cNvPr>
          <p:cNvCxnSpPr>
            <a:cxnSpLocks/>
          </p:cNvCxnSpPr>
          <p:nvPr/>
        </p:nvCxnSpPr>
        <p:spPr>
          <a:xfrm>
            <a:off x="7705398" y="4691423"/>
            <a:ext cx="32410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feld 27">
            <a:extLst>
              <a:ext uri="{FF2B5EF4-FFF2-40B4-BE49-F238E27FC236}">
                <a16:creationId xmlns:a16="http://schemas.microsoft.com/office/drawing/2014/main" id="{5339EA5A-FAE9-4DAD-9E14-45B8A8AD7980}"/>
              </a:ext>
            </a:extLst>
          </p:cNvPr>
          <p:cNvSpPr txBox="1"/>
          <p:nvPr/>
        </p:nvSpPr>
        <p:spPr>
          <a:xfrm>
            <a:off x="8328661" y="4725146"/>
            <a:ext cx="1788613" cy="523220"/>
          </a:xfrm>
          <a:prstGeom prst="rect">
            <a:avLst/>
          </a:prstGeom>
          <a:noFill/>
        </p:spPr>
        <p:txBody>
          <a:bodyPr wrap="square" rtlCol="0">
            <a:spAutoFit/>
          </a:bodyPr>
          <a:lstStyle/>
          <a:p>
            <a:pPr algn="ctr"/>
            <a:r>
              <a:rPr lang="en-US" sz="2800" b="1" dirty="0">
                <a:solidFill>
                  <a:srgbClr val="2F7CC0"/>
                </a:solidFill>
              </a:rPr>
              <a:t>1000</a:t>
            </a:r>
            <a:endParaRPr lang="ru-RU" sz="1400" dirty="0"/>
          </a:p>
        </p:txBody>
      </p:sp>
      <p:sp>
        <p:nvSpPr>
          <p:cNvPr id="38" name="Inhaltsplatzhalter 4">
            <a:extLst>
              <a:ext uri="{FF2B5EF4-FFF2-40B4-BE49-F238E27FC236}">
                <a16:creationId xmlns:a16="http://schemas.microsoft.com/office/drawing/2014/main" id="{E56B29BF-7D14-48EB-BB5A-2C37B2A8C7E3}"/>
              </a:ext>
            </a:extLst>
          </p:cNvPr>
          <p:cNvSpPr txBox="1">
            <a:spLocks/>
          </p:cNvSpPr>
          <p:nvPr/>
        </p:nvSpPr>
        <p:spPr>
          <a:xfrm>
            <a:off x="5893416" y="5766640"/>
            <a:ext cx="4659087" cy="492746"/>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altLang="ru-RU" sz="2000" b="1" dirty="0"/>
              <a:t>р</a:t>
            </a:r>
            <a:r>
              <a:rPr lang="ru-RU" altLang="ru-RU" sz="2000" b="1" noProof="0" dirty="0"/>
              <a:t>еференсный диапазон: до 37.00</a:t>
            </a:r>
            <a:endParaRPr kumimoji="0" lang="en-US" altLang="ru-RU" sz="2000" b="1" i="0" u="none" strike="noStrike" kern="1200" cap="none" spc="0" normalizeH="0" baseline="0" noProof="0" dirty="0">
              <a:ln>
                <a:noFill/>
              </a:ln>
              <a:solidFill>
                <a:schemeClr val="tx1"/>
              </a:solidFill>
              <a:effectLst/>
              <a:uLnTx/>
              <a:uFillTx/>
            </a:endParaRPr>
          </a:p>
        </p:txBody>
      </p:sp>
      <p:sp>
        <p:nvSpPr>
          <p:cNvPr id="39" name="Textfeld 27">
            <a:extLst>
              <a:ext uri="{FF2B5EF4-FFF2-40B4-BE49-F238E27FC236}">
                <a16:creationId xmlns:a16="http://schemas.microsoft.com/office/drawing/2014/main" id="{BDCD022E-47B4-436C-8519-31D5E2A14FDA}"/>
              </a:ext>
            </a:extLst>
          </p:cNvPr>
          <p:cNvSpPr txBox="1"/>
          <p:nvPr/>
        </p:nvSpPr>
        <p:spPr>
          <a:xfrm>
            <a:off x="5922485" y="4254188"/>
            <a:ext cx="1766100" cy="830997"/>
          </a:xfrm>
          <a:prstGeom prst="rect">
            <a:avLst/>
          </a:prstGeom>
          <a:noFill/>
        </p:spPr>
        <p:txBody>
          <a:bodyPr wrap="square" rtlCol="0">
            <a:spAutoFit/>
          </a:bodyPr>
          <a:lstStyle/>
          <a:p>
            <a:r>
              <a:rPr lang="en-US" sz="4800" b="1" dirty="0">
                <a:solidFill>
                  <a:srgbClr val="2F7CC0"/>
                </a:solidFill>
              </a:rPr>
              <a:t>ILS =</a:t>
            </a:r>
            <a:r>
              <a:rPr lang="en-US" sz="2800" dirty="0"/>
              <a:t> </a:t>
            </a:r>
            <a:endParaRPr lang="ru-RU" sz="2800" dirty="0"/>
          </a:p>
        </p:txBody>
      </p:sp>
      <p:sp>
        <p:nvSpPr>
          <p:cNvPr id="40" name="Inhaltsplatzhalter 4">
            <a:extLst>
              <a:ext uri="{FF2B5EF4-FFF2-40B4-BE49-F238E27FC236}">
                <a16:creationId xmlns:a16="http://schemas.microsoft.com/office/drawing/2014/main" id="{C6E3184D-6ADE-40B4-97EA-F2AEE3A71B56}"/>
              </a:ext>
            </a:extLst>
          </p:cNvPr>
          <p:cNvSpPr txBox="1">
            <a:spLocks/>
          </p:cNvSpPr>
          <p:nvPr/>
        </p:nvSpPr>
        <p:spPr>
          <a:xfrm>
            <a:off x="5986153" y="3744581"/>
            <a:ext cx="4659087" cy="492746"/>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000" b="1" i="0" u="none" strike="noStrike" kern="1200" cap="none" spc="0" normalizeH="0" baseline="0" noProof="0" dirty="0">
                <a:ln>
                  <a:noFill/>
                </a:ln>
                <a:solidFill>
                  <a:schemeClr val="tx1"/>
                </a:solidFill>
                <a:effectLst/>
                <a:uLnTx/>
                <a:uFillTx/>
              </a:rPr>
              <a:t>ИНДЕКС ЛЕВОГО СДВИГА (</a:t>
            </a:r>
            <a:r>
              <a:rPr kumimoji="0" lang="en-US" altLang="ru-RU" sz="2000" b="1" i="0" u="none" strike="noStrike" kern="1200" cap="none" spc="0" normalizeH="0" baseline="0" noProof="0" dirty="0">
                <a:ln>
                  <a:noFill/>
                </a:ln>
                <a:solidFill>
                  <a:schemeClr val="tx1"/>
                </a:solidFill>
                <a:effectLst/>
                <a:uLnTx/>
                <a:uFillTx/>
              </a:rPr>
              <a:t>ILS)</a:t>
            </a:r>
          </a:p>
        </p:txBody>
      </p:sp>
      <p:sp>
        <p:nvSpPr>
          <p:cNvPr id="41" name="Textfeld 27">
            <a:extLst>
              <a:ext uri="{FF2B5EF4-FFF2-40B4-BE49-F238E27FC236}">
                <a16:creationId xmlns:a16="http://schemas.microsoft.com/office/drawing/2014/main" id="{4579E0C2-DF36-408A-B6D2-9A570B72DF32}"/>
              </a:ext>
            </a:extLst>
          </p:cNvPr>
          <p:cNvSpPr txBox="1"/>
          <p:nvPr/>
        </p:nvSpPr>
        <p:spPr>
          <a:xfrm>
            <a:off x="-59654" y="3277423"/>
            <a:ext cx="3404956" cy="523220"/>
          </a:xfrm>
          <a:prstGeom prst="rect">
            <a:avLst/>
          </a:prstGeom>
          <a:noFill/>
        </p:spPr>
        <p:txBody>
          <a:bodyPr wrap="square" rtlCol="0">
            <a:spAutoFit/>
          </a:bodyPr>
          <a:lstStyle/>
          <a:p>
            <a:r>
              <a:rPr lang="en-US" sz="2800" b="1" dirty="0">
                <a:solidFill>
                  <a:srgbClr val="2F7CC0"/>
                </a:solidFill>
              </a:rPr>
              <a:t>NEUT-RI</a:t>
            </a:r>
            <a:r>
              <a:rPr lang="en-US" sz="2800" dirty="0"/>
              <a:t> </a:t>
            </a:r>
            <a:endParaRPr lang="ru-RU" sz="2800" dirty="0"/>
          </a:p>
        </p:txBody>
      </p:sp>
      <p:sp>
        <p:nvSpPr>
          <p:cNvPr id="31" name="Title 1">
            <a:extLst>
              <a:ext uri="{FF2B5EF4-FFF2-40B4-BE49-F238E27FC236}">
                <a16:creationId xmlns:a16="http://schemas.microsoft.com/office/drawing/2014/main" id="{8BB39B2F-896A-41DA-A68F-C8BD0770D1B6}"/>
              </a:ext>
            </a:extLst>
          </p:cNvPr>
          <p:cNvSpPr>
            <a:spLocks noGrp="1"/>
          </p:cNvSpPr>
          <p:nvPr>
            <p:ph type="title"/>
          </p:nvPr>
        </p:nvSpPr>
        <p:spPr>
          <a:xfrm>
            <a:off x="386788" y="-5378"/>
            <a:ext cx="9033167" cy="861774"/>
          </a:xfrm>
        </p:spPr>
        <p:txBody>
          <a:bodyPr/>
          <a:lstStyle/>
          <a:p>
            <a:pPr>
              <a:spcBef>
                <a:spcPts val="1067"/>
              </a:spcBef>
              <a:buClr>
                <a:schemeClr val="accent1"/>
              </a:buClr>
            </a:pPr>
            <a:r>
              <a:rPr lang="ru-RU" sz="2800" dirty="0"/>
              <a:t>Каким образом мы можем оценить концентрацию </a:t>
            </a:r>
            <a:r>
              <a:rPr lang="ru-RU" sz="2800" dirty="0" err="1"/>
              <a:t>палочкоядерных</a:t>
            </a:r>
            <a:r>
              <a:rPr lang="ru-RU" sz="2800" dirty="0"/>
              <a:t> нейтрофилов на приборах </a:t>
            </a:r>
            <a:r>
              <a:rPr lang="en-US" sz="2800" dirty="0"/>
              <a:t>Sysmex</a:t>
            </a:r>
            <a:r>
              <a:rPr lang="ru-RU" sz="2800" dirty="0"/>
              <a:t>?</a:t>
            </a:r>
            <a:endParaRPr lang="en-GB" sz="2800" dirty="0"/>
          </a:p>
        </p:txBody>
      </p:sp>
    </p:spTree>
    <p:extLst>
      <p:ext uri="{BB962C8B-B14F-4D97-AF65-F5344CB8AC3E}">
        <p14:creationId xmlns:p14="http://schemas.microsoft.com/office/powerpoint/2010/main" val="316431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357B4AA-13C7-42DB-98BD-74CB49B829A6}"/>
              </a:ext>
            </a:extLst>
          </p:cNvPr>
          <p:cNvSpPr>
            <a:spLocks noGrp="1"/>
          </p:cNvSpPr>
          <p:nvPr>
            <p:ph type="title"/>
          </p:nvPr>
        </p:nvSpPr>
        <p:spPr>
          <a:xfrm>
            <a:off x="386788" y="425509"/>
            <a:ext cx="9033167" cy="430887"/>
          </a:xfrm>
        </p:spPr>
        <p:txBody>
          <a:bodyPr/>
          <a:lstStyle/>
          <a:p>
            <a:pPr>
              <a:spcBef>
                <a:spcPts val="1067"/>
              </a:spcBef>
              <a:buClr>
                <a:schemeClr val="accent1"/>
              </a:buClr>
            </a:pPr>
            <a:r>
              <a:rPr lang="ru-RU" sz="2800" dirty="0"/>
              <a:t>Индекс ядерного сдвига и получение формулы</a:t>
            </a:r>
            <a:endParaRPr lang="en-GB" sz="2800" dirty="0"/>
          </a:p>
        </p:txBody>
      </p:sp>
      <p:sp>
        <p:nvSpPr>
          <p:cNvPr id="26" name="Textfeld 27">
            <a:extLst>
              <a:ext uri="{FF2B5EF4-FFF2-40B4-BE49-F238E27FC236}">
                <a16:creationId xmlns:a16="http://schemas.microsoft.com/office/drawing/2014/main" id="{01EFE80F-8049-41E2-BB34-C7668E07BA90}"/>
              </a:ext>
            </a:extLst>
          </p:cNvPr>
          <p:cNvSpPr txBox="1"/>
          <p:nvPr/>
        </p:nvSpPr>
        <p:spPr>
          <a:xfrm>
            <a:off x="2102042" y="3035247"/>
            <a:ext cx="3241024" cy="523220"/>
          </a:xfrm>
          <a:prstGeom prst="rect">
            <a:avLst/>
          </a:prstGeom>
          <a:noFill/>
        </p:spPr>
        <p:txBody>
          <a:bodyPr wrap="square" rtlCol="0">
            <a:spAutoFit/>
          </a:bodyPr>
          <a:lstStyle/>
          <a:p>
            <a:r>
              <a:rPr lang="en-US" sz="2800" b="1" dirty="0">
                <a:solidFill>
                  <a:srgbClr val="2F7CC0"/>
                </a:solidFill>
              </a:rPr>
              <a:t>NE-WY x NEUT-RI</a:t>
            </a:r>
            <a:r>
              <a:rPr lang="en-US" sz="2800" dirty="0"/>
              <a:t> </a:t>
            </a:r>
            <a:endParaRPr lang="ru-RU" sz="2800" dirty="0"/>
          </a:p>
        </p:txBody>
      </p:sp>
      <p:cxnSp>
        <p:nvCxnSpPr>
          <p:cNvPr id="36" name="Прямая соединительная линия 35">
            <a:extLst>
              <a:ext uri="{FF2B5EF4-FFF2-40B4-BE49-F238E27FC236}">
                <a16:creationId xmlns:a16="http://schemas.microsoft.com/office/drawing/2014/main" id="{B95C463C-064C-4214-8491-CC09C2D4D73C}"/>
              </a:ext>
            </a:extLst>
          </p:cNvPr>
          <p:cNvCxnSpPr>
            <a:cxnSpLocks/>
          </p:cNvCxnSpPr>
          <p:nvPr/>
        </p:nvCxnSpPr>
        <p:spPr>
          <a:xfrm>
            <a:off x="2102041" y="3524744"/>
            <a:ext cx="32410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feld 27">
            <a:extLst>
              <a:ext uri="{FF2B5EF4-FFF2-40B4-BE49-F238E27FC236}">
                <a16:creationId xmlns:a16="http://schemas.microsoft.com/office/drawing/2014/main" id="{5339EA5A-FAE9-4DAD-9E14-45B8A8AD7980}"/>
              </a:ext>
            </a:extLst>
          </p:cNvPr>
          <p:cNvSpPr txBox="1"/>
          <p:nvPr/>
        </p:nvSpPr>
        <p:spPr>
          <a:xfrm>
            <a:off x="2725304" y="3558467"/>
            <a:ext cx="1788613" cy="523220"/>
          </a:xfrm>
          <a:prstGeom prst="rect">
            <a:avLst/>
          </a:prstGeom>
          <a:noFill/>
        </p:spPr>
        <p:txBody>
          <a:bodyPr wrap="square" rtlCol="0">
            <a:spAutoFit/>
          </a:bodyPr>
          <a:lstStyle/>
          <a:p>
            <a:pPr algn="ctr"/>
            <a:r>
              <a:rPr lang="en-US" sz="2800" b="1" dirty="0">
                <a:solidFill>
                  <a:srgbClr val="2F7CC0"/>
                </a:solidFill>
              </a:rPr>
              <a:t>1000</a:t>
            </a:r>
            <a:endParaRPr lang="ru-RU" sz="1400" dirty="0"/>
          </a:p>
        </p:txBody>
      </p:sp>
      <p:sp>
        <p:nvSpPr>
          <p:cNvPr id="39" name="Textfeld 27">
            <a:extLst>
              <a:ext uri="{FF2B5EF4-FFF2-40B4-BE49-F238E27FC236}">
                <a16:creationId xmlns:a16="http://schemas.microsoft.com/office/drawing/2014/main" id="{BDCD022E-47B4-436C-8519-31D5E2A14FDA}"/>
              </a:ext>
            </a:extLst>
          </p:cNvPr>
          <p:cNvSpPr txBox="1"/>
          <p:nvPr/>
        </p:nvSpPr>
        <p:spPr>
          <a:xfrm>
            <a:off x="319128" y="3087509"/>
            <a:ext cx="1766100" cy="830997"/>
          </a:xfrm>
          <a:prstGeom prst="rect">
            <a:avLst/>
          </a:prstGeom>
          <a:noFill/>
        </p:spPr>
        <p:txBody>
          <a:bodyPr wrap="square" rtlCol="0">
            <a:spAutoFit/>
          </a:bodyPr>
          <a:lstStyle/>
          <a:p>
            <a:r>
              <a:rPr lang="en-US" sz="4800" b="1" dirty="0">
                <a:solidFill>
                  <a:srgbClr val="2F7CC0"/>
                </a:solidFill>
              </a:rPr>
              <a:t>ILS =</a:t>
            </a:r>
            <a:r>
              <a:rPr lang="en-US" sz="2800" dirty="0"/>
              <a:t> </a:t>
            </a:r>
            <a:endParaRPr lang="ru-RU" sz="2800" dirty="0"/>
          </a:p>
        </p:txBody>
      </p:sp>
      <p:sp>
        <p:nvSpPr>
          <p:cNvPr id="40" name="Inhaltsplatzhalter 4">
            <a:extLst>
              <a:ext uri="{FF2B5EF4-FFF2-40B4-BE49-F238E27FC236}">
                <a16:creationId xmlns:a16="http://schemas.microsoft.com/office/drawing/2014/main" id="{C6E3184D-6ADE-40B4-97EA-F2AEE3A71B56}"/>
              </a:ext>
            </a:extLst>
          </p:cNvPr>
          <p:cNvSpPr txBox="1">
            <a:spLocks/>
          </p:cNvSpPr>
          <p:nvPr/>
        </p:nvSpPr>
        <p:spPr>
          <a:xfrm>
            <a:off x="335536" y="2557738"/>
            <a:ext cx="4659087" cy="492746"/>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000" b="1" i="0" u="none" strike="noStrike" kern="1200" cap="none" spc="0" normalizeH="0" baseline="0" noProof="0" dirty="0">
                <a:ln>
                  <a:noFill/>
                </a:ln>
                <a:solidFill>
                  <a:schemeClr val="tx1"/>
                </a:solidFill>
                <a:effectLst/>
                <a:uLnTx/>
                <a:uFillTx/>
              </a:rPr>
              <a:t>ИНДЕКС ЛЕВОГО СДВИГА (</a:t>
            </a:r>
            <a:r>
              <a:rPr kumimoji="0" lang="en-US" altLang="ru-RU" sz="2000" b="1" i="0" u="none" strike="noStrike" kern="1200" cap="none" spc="0" normalizeH="0" baseline="0" noProof="0" dirty="0">
                <a:ln>
                  <a:noFill/>
                </a:ln>
                <a:solidFill>
                  <a:schemeClr val="tx1"/>
                </a:solidFill>
                <a:effectLst/>
                <a:uLnTx/>
                <a:uFillTx/>
              </a:rPr>
              <a:t>ILS)</a:t>
            </a:r>
          </a:p>
        </p:txBody>
      </p:sp>
      <p:sp>
        <p:nvSpPr>
          <p:cNvPr id="31" name="Inhaltsplatzhalter 4">
            <a:extLst>
              <a:ext uri="{FF2B5EF4-FFF2-40B4-BE49-F238E27FC236}">
                <a16:creationId xmlns:a16="http://schemas.microsoft.com/office/drawing/2014/main" id="{20D5DFA0-0E9D-48CC-A23E-15F4DAE6F70A}"/>
              </a:ext>
            </a:extLst>
          </p:cNvPr>
          <p:cNvSpPr txBox="1">
            <a:spLocks/>
          </p:cNvSpPr>
          <p:nvPr/>
        </p:nvSpPr>
        <p:spPr>
          <a:xfrm>
            <a:off x="6792777" y="2573752"/>
            <a:ext cx="4659087" cy="492746"/>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000" b="1" i="0" u="none" strike="noStrike" kern="1200" cap="none" spc="0" normalizeH="0" baseline="0" noProof="0" dirty="0">
                <a:ln>
                  <a:noFill/>
                </a:ln>
                <a:solidFill>
                  <a:schemeClr val="tx1"/>
                </a:solidFill>
                <a:effectLst/>
                <a:uLnTx/>
                <a:uFillTx/>
              </a:rPr>
              <a:t>ИНДЕКС </a:t>
            </a:r>
            <a:r>
              <a:rPr lang="ru-RU" altLang="ru-RU" sz="2000" b="1" dirty="0"/>
              <a:t>ЯДЕРНОГО</a:t>
            </a:r>
            <a:r>
              <a:rPr kumimoji="0" lang="ru-RU" altLang="ru-RU" sz="2000" b="1" i="0" u="none" strike="noStrike" kern="1200" cap="none" spc="0" normalizeH="0" baseline="0" noProof="0" dirty="0">
                <a:ln>
                  <a:noFill/>
                </a:ln>
                <a:solidFill>
                  <a:schemeClr val="tx1"/>
                </a:solidFill>
                <a:effectLst/>
                <a:uLnTx/>
                <a:uFillTx/>
              </a:rPr>
              <a:t> СДВИГА (ИЯС</a:t>
            </a:r>
            <a:r>
              <a:rPr kumimoji="0" lang="en-US" altLang="ru-RU" sz="2000" b="1" i="0" u="none" strike="noStrike" kern="1200" cap="none" spc="0" normalizeH="0" baseline="0" noProof="0" dirty="0">
                <a:ln>
                  <a:noFill/>
                </a:ln>
                <a:solidFill>
                  <a:schemeClr val="tx1"/>
                </a:solidFill>
                <a:effectLst/>
                <a:uLnTx/>
                <a:uFillTx/>
              </a:rPr>
              <a:t>)</a:t>
            </a:r>
          </a:p>
        </p:txBody>
      </p:sp>
      <p:sp>
        <p:nvSpPr>
          <p:cNvPr id="32" name="Textfeld 27">
            <a:extLst>
              <a:ext uri="{FF2B5EF4-FFF2-40B4-BE49-F238E27FC236}">
                <a16:creationId xmlns:a16="http://schemas.microsoft.com/office/drawing/2014/main" id="{40E6A5D0-4F9E-4B7C-8060-90F50792A4A9}"/>
              </a:ext>
            </a:extLst>
          </p:cNvPr>
          <p:cNvSpPr txBox="1"/>
          <p:nvPr/>
        </p:nvSpPr>
        <p:spPr>
          <a:xfrm>
            <a:off x="9002683" y="3008403"/>
            <a:ext cx="2830670" cy="523220"/>
          </a:xfrm>
          <a:prstGeom prst="rect">
            <a:avLst/>
          </a:prstGeom>
          <a:noFill/>
        </p:spPr>
        <p:txBody>
          <a:bodyPr wrap="square" rtlCol="0">
            <a:spAutoFit/>
          </a:bodyPr>
          <a:lstStyle/>
          <a:p>
            <a:r>
              <a:rPr lang="en-US" sz="2800" b="1" dirty="0">
                <a:solidFill>
                  <a:srgbClr val="2F7CC0"/>
                </a:solidFill>
              </a:rPr>
              <a:t>IG% + BAND%</a:t>
            </a:r>
            <a:endParaRPr lang="ru-RU" sz="2800" dirty="0"/>
          </a:p>
        </p:txBody>
      </p:sp>
      <p:cxnSp>
        <p:nvCxnSpPr>
          <p:cNvPr id="33" name="Прямая соединительная линия 35">
            <a:extLst>
              <a:ext uri="{FF2B5EF4-FFF2-40B4-BE49-F238E27FC236}">
                <a16:creationId xmlns:a16="http://schemas.microsoft.com/office/drawing/2014/main" id="{CC525020-447E-4D85-BE7E-8103D07D18AB}"/>
              </a:ext>
            </a:extLst>
          </p:cNvPr>
          <p:cNvCxnSpPr>
            <a:cxnSpLocks/>
            <a:stCxn id="35" idx="3"/>
          </p:cNvCxnSpPr>
          <p:nvPr/>
        </p:nvCxnSpPr>
        <p:spPr>
          <a:xfrm>
            <a:off x="8895427" y="3531623"/>
            <a:ext cx="2937926" cy="2173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feld 27">
            <a:extLst>
              <a:ext uri="{FF2B5EF4-FFF2-40B4-BE49-F238E27FC236}">
                <a16:creationId xmlns:a16="http://schemas.microsoft.com/office/drawing/2014/main" id="{42B9E6A6-878C-4566-8C48-329C3342CE56}"/>
              </a:ext>
            </a:extLst>
          </p:cNvPr>
          <p:cNvSpPr txBox="1"/>
          <p:nvPr/>
        </p:nvSpPr>
        <p:spPr>
          <a:xfrm>
            <a:off x="9409430" y="3553359"/>
            <a:ext cx="1788613" cy="523220"/>
          </a:xfrm>
          <a:prstGeom prst="rect">
            <a:avLst/>
          </a:prstGeom>
          <a:noFill/>
        </p:spPr>
        <p:txBody>
          <a:bodyPr wrap="square" rtlCol="0">
            <a:spAutoFit/>
          </a:bodyPr>
          <a:lstStyle/>
          <a:p>
            <a:pPr algn="ctr"/>
            <a:r>
              <a:rPr lang="en-US" sz="2800" b="1" dirty="0">
                <a:solidFill>
                  <a:srgbClr val="2F7CC0"/>
                </a:solidFill>
              </a:rPr>
              <a:t>SEG%</a:t>
            </a:r>
            <a:endParaRPr lang="ru-RU" sz="1400" dirty="0"/>
          </a:p>
        </p:txBody>
      </p:sp>
      <p:sp>
        <p:nvSpPr>
          <p:cNvPr id="35" name="Textfeld 27">
            <a:extLst>
              <a:ext uri="{FF2B5EF4-FFF2-40B4-BE49-F238E27FC236}">
                <a16:creationId xmlns:a16="http://schemas.microsoft.com/office/drawing/2014/main" id="{468FDB65-D78E-4B7C-8E6E-57C7BC56F772}"/>
              </a:ext>
            </a:extLst>
          </p:cNvPr>
          <p:cNvSpPr txBox="1"/>
          <p:nvPr/>
        </p:nvSpPr>
        <p:spPr>
          <a:xfrm>
            <a:off x="6809414" y="3116124"/>
            <a:ext cx="2086013" cy="830997"/>
          </a:xfrm>
          <a:prstGeom prst="rect">
            <a:avLst/>
          </a:prstGeom>
          <a:noFill/>
        </p:spPr>
        <p:txBody>
          <a:bodyPr wrap="square" rtlCol="0">
            <a:spAutoFit/>
          </a:bodyPr>
          <a:lstStyle/>
          <a:p>
            <a:r>
              <a:rPr lang="ru-RU" sz="4800" b="1" dirty="0">
                <a:solidFill>
                  <a:srgbClr val="2F7CC0"/>
                </a:solidFill>
              </a:rPr>
              <a:t>ИЯС</a:t>
            </a:r>
            <a:r>
              <a:rPr lang="en-US" sz="4800" b="1" dirty="0">
                <a:solidFill>
                  <a:srgbClr val="2F7CC0"/>
                </a:solidFill>
              </a:rPr>
              <a:t> =</a:t>
            </a:r>
            <a:r>
              <a:rPr lang="en-US" sz="2800" dirty="0"/>
              <a:t> </a:t>
            </a:r>
            <a:endParaRPr lang="ru-RU" sz="2800" dirty="0"/>
          </a:p>
        </p:txBody>
      </p:sp>
      <p:sp>
        <p:nvSpPr>
          <p:cNvPr id="42" name="Inhaltsplatzhalter 4">
            <a:extLst>
              <a:ext uri="{FF2B5EF4-FFF2-40B4-BE49-F238E27FC236}">
                <a16:creationId xmlns:a16="http://schemas.microsoft.com/office/drawing/2014/main" id="{F54CAE56-BC29-4618-BBE5-3B3DFD93FA2B}"/>
              </a:ext>
            </a:extLst>
          </p:cNvPr>
          <p:cNvSpPr txBox="1">
            <a:spLocks/>
          </p:cNvSpPr>
          <p:nvPr/>
        </p:nvSpPr>
        <p:spPr>
          <a:xfrm>
            <a:off x="6823875" y="4077072"/>
            <a:ext cx="4659087" cy="492746"/>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altLang="ru-RU" sz="2000" b="1" dirty="0"/>
              <a:t>р</a:t>
            </a:r>
            <a:r>
              <a:rPr lang="ru-RU" altLang="ru-RU" sz="2000" b="1" noProof="0" dirty="0"/>
              <a:t>еференсный диапазон: до </a:t>
            </a:r>
            <a:r>
              <a:rPr lang="en-US" altLang="ru-RU" sz="2000" b="1" noProof="0" dirty="0"/>
              <a:t>0</a:t>
            </a:r>
            <a:r>
              <a:rPr lang="ru-RU" altLang="ru-RU" sz="2000" b="1" noProof="0" dirty="0"/>
              <a:t>.</a:t>
            </a:r>
            <a:r>
              <a:rPr lang="en-US" altLang="ru-RU" sz="2000" b="1" noProof="0" dirty="0"/>
              <a:t>1</a:t>
            </a:r>
            <a:r>
              <a:rPr lang="ru-RU" altLang="ru-RU" sz="2000" b="1" noProof="0" dirty="0"/>
              <a:t>0</a:t>
            </a:r>
            <a:endParaRPr kumimoji="0" lang="en-US" altLang="ru-RU" sz="2000" b="1" i="0" u="none" strike="noStrike" kern="1200" cap="none" spc="0" normalizeH="0" baseline="0" noProof="0" dirty="0">
              <a:ln>
                <a:noFill/>
              </a:ln>
              <a:solidFill>
                <a:schemeClr val="tx1"/>
              </a:solidFill>
              <a:effectLst/>
              <a:uLnTx/>
              <a:uFillTx/>
            </a:endParaRPr>
          </a:p>
        </p:txBody>
      </p:sp>
      <p:sp>
        <p:nvSpPr>
          <p:cNvPr id="43" name="Inhaltsplatzhalter 4">
            <a:extLst>
              <a:ext uri="{FF2B5EF4-FFF2-40B4-BE49-F238E27FC236}">
                <a16:creationId xmlns:a16="http://schemas.microsoft.com/office/drawing/2014/main" id="{356C4B2C-76C7-4190-B43A-7A5C44DF2483}"/>
              </a:ext>
            </a:extLst>
          </p:cNvPr>
          <p:cNvSpPr txBox="1">
            <a:spLocks/>
          </p:cNvSpPr>
          <p:nvPr/>
        </p:nvSpPr>
        <p:spPr>
          <a:xfrm>
            <a:off x="315680" y="4076579"/>
            <a:ext cx="4659087" cy="492746"/>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altLang="ru-RU" sz="2000" b="1" dirty="0"/>
              <a:t>р</a:t>
            </a:r>
            <a:r>
              <a:rPr lang="ru-RU" altLang="ru-RU" sz="2000" b="1" noProof="0" dirty="0"/>
              <a:t>еференсный диапазон: до </a:t>
            </a:r>
            <a:r>
              <a:rPr lang="en-US" altLang="ru-RU" sz="2000" b="1" noProof="0" dirty="0"/>
              <a:t>37</a:t>
            </a:r>
            <a:r>
              <a:rPr lang="ru-RU" altLang="ru-RU" sz="2000" b="1" noProof="0" dirty="0"/>
              <a:t>.</a:t>
            </a:r>
            <a:r>
              <a:rPr lang="en-US" altLang="ru-RU" sz="2000" b="1" noProof="0" dirty="0"/>
              <a:t>0</a:t>
            </a:r>
            <a:r>
              <a:rPr lang="ru-RU" altLang="ru-RU" sz="2000" b="1" noProof="0" dirty="0"/>
              <a:t>0</a:t>
            </a:r>
            <a:endParaRPr kumimoji="0" lang="en-US" altLang="ru-RU" sz="2000" b="1"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107428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P spid="39" grpId="0"/>
      <p:bldP spid="40" grpId="0"/>
      <p:bldP spid="31" grpId="0"/>
      <p:bldP spid="32" grpId="0"/>
      <p:bldP spid="34" grpId="0"/>
      <p:bldP spid="35" grpId="0"/>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47AD4BFE-223A-48A3-9579-99EE72192EBC}"/>
              </a:ext>
            </a:extLst>
          </p:cNvPr>
          <p:cNvSpPr>
            <a:spLocks noGrp="1"/>
          </p:cNvSpPr>
          <p:nvPr>
            <p:ph type="title"/>
          </p:nvPr>
        </p:nvSpPr>
        <p:spPr>
          <a:xfrm>
            <a:off x="360524" y="360134"/>
            <a:ext cx="11110912" cy="400110"/>
          </a:xfrm>
        </p:spPr>
        <p:txBody>
          <a:bodyPr/>
          <a:lstStyle/>
          <a:p>
            <a:r>
              <a:rPr lang="ru-RU" altLang="ru-RU" dirty="0"/>
              <a:t>Прямая корреляция между ИЯС и </a:t>
            </a:r>
            <a:r>
              <a:rPr lang="en-US" altLang="ru-RU" dirty="0"/>
              <a:t>ILS</a:t>
            </a:r>
            <a:endParaRPr lang="ru-RU" altLang="ru-RU" dirty="0"/>
          </a:p>
        </p:txBody>
      </p:sp>
      <p:graphicFrame>
        <p:nvGraphicFramePr>
          <p:cNvPr id="6" name="Chart 5">
            <a:extLst>
              <a:ext uri="{FF2B5EF4-FFF2-40B4-BE49-F238E27FC236}">
                <a16:creationId xmlns:a16="http://schemas.microsoft.com/office/drawing/2014/main" id="{6C77D8BF-AE01-4721-AF04-A8C8B85297CF}"/>
              </a:ext>
            </a:extLst>
          </p:cNvPr>
          <p:cNvGraphicFramePr>
            <a:graphicFrameLocks/>
          </p:cNvGraphicFramePr>
          <p:nvPr>
            <p:extLst>
              <p:ext uri="{D42A27DB-BD31-4B8C-83A1-F6EECF244321}">
                <p14:modId xmlns:p14="http://schemas.microsoft.com/office/powerpoint/2010/main" val="749518507"/>
              </p:ext>
            </p:extLst>
          </p:nvPr>
        </p:nvGraphicFramePr>
        <p:xfrm>
          <a:off x="1055440" y="1196752"/>
          <a:ext cx="9721080" cy="51010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574452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357B4AA-13C7-42DB-98BD-74CB49B829A6}"/>
              </a:ext>
            </a:extLst>
          </p:cNvPr>
          <p:cNvSpPr>
            <a:spLocks noGrp="1"/>
          </p:cNvSpPr>
          <p:nvPr>
            <p:ph type="title"/>
          </p:nvPr>
        </p:nvSpPr>
        <p:spPr>
          <a:xfrm>
            <a:off x="386788" y="425509"/>
            <a:ext cx="9033167" cy="430887"/>
          </a:xfrm>
        </p:spPr>
        <p:txBody>
          <a:bodyPr/>
          <a:lstStyle/>
          <a:p>
            <a:pPr>
              <a:spcBef>
                <a:spcPts val="1067"/>
              </a:spcBef>
              <a:buClr>
                <a:schemeClr val="accent1"/>
              </a:buClr>
            </a:pPr>
            <a:r>
              <a:rPr lang="ru-RU" sz="2800" dirty="0"/>
              <a:t>Получаемые параметры</a:t>
            </a:r>
            <a:endParaRPr lang="en-GB" sz="2800" dirty="0"/>
          </a:p>
        </p:txBody>
      </p:sp>
      <p:sp>
        <p:nvSpPr>
          <p:cNvPr id="44" name="Textfeld 27">
            <a:extLst>
              <a:ext uri="{FF2B5EF4-FFF2-40B4-BE49-F238E27FC236}">
                <a16:creationId xmlns:a16="http://schemas.microsoft.com/office/drawing/2014/main" id="{5A047236-1C11-4772-B8B0-62AE979B6748}"/>
              </a:ext>
            </a:extLst>
          </p:cNvPr>
          <p:cNvSpPr txBox="1"/>
          <p:nvPr/>
        </p:nvSpPr>
        <p:spPr>
          <a:xfrm>
            <a:off x="3143672" y="4320392"/>
            <a:ext cx="4202508" cy="523220"/>
          </a:xfrm>
          <a:prstGeom prst="rect">
            <a:avLst/>
          </a:prstGeom>
          <a:noFill/>
        </p:spPr>
        <p:txBody>
          <a:bodyPr wrap="square" rtlCol="0">
            <a:spAutoFit/>
          </a:bodyPr>
          <a:lstStyle/>
          <a:p>
            <a:r>
              <a:rPr lang="en-US" sz="2800" b="1" dirty="0">
                <a:solidFill>
                  <a:srgbClr val="2F7CC0"/>
                </a:solidFill>
              </a:rPr>
              <a:t>IG% + BAND% + SEG%</a:t>
            </a:r>
            <a:endParaRPr lang="ru-RU" sz="2800" dirty="0"/>
          </a:p>
        </p:txBody>
      </p:sp>
      <p:sp>
        <p:nvSpPr>
          <p:cNvPr id="47" name="Textfeld 27">
            <a:extLst>
              <a:ext uri="{FF2B5EF4-FFF2-40B4-BE49-F238E27FC236}">
                <a16:creationId xmlns:a16="http://schemas.microsoft.com/office/drawing/2014/main" id="{FF93611A-1335-4114-913B-0637FC6EDA2E}"/>
              </a:ext>
            </a:extLst>
          </p:cNvPr>
          <p:cNvSpPr txBox="1"/>
          <p:nvPr/>
        </p:nvSpPr>
        <p:spPr>
          <a:xfrm>
            <a:off x="99058" y="4166504"/>
            <a:ext cx="3241024" cy="830997"/>
          </a:xfrm>
          <a:prstGeom prst="rect">
            <a:avLst/>
          </a:prstGeom>
          <a:noFill/>
        </p:spPr>
        <p:txBody>
          <a:bodyPr wrap="square" rtlCol="0">
            <a:spAutoFit/>
          </a:bodyPr>
          <a:lstStyle/>
          <a:p>
            <a:r>
              <a:rPr lang="en-US" sz="4800" b="1" dirty="0">
                <a:solidFill>
                  <a:srgbClr val="2F7CC0"/>
                </a:solidFill>
              </a:rPr>
              <a:t>NEUT% =</a:t>
            </a:r>
            <a:r>
              <a:rPr lang="en-US" sz="2800" dirty="0"/>
              <a:t> </a:t>
            </a:r>
            <a:endParaRPr lang="ru-RU" sz="2800" dirty="0"/>
          </a:p>
        </p:txBody>
      </p:sp>
      <p:sp>
        <p:nvSpPr>
          <p:cNvPr id="20" name="Textfeld 27">
            <a:extLst>
              <a:ext uri="{FF2B5EF4-FFF2-40B4-BE49-F238E27FC236}">
                <a16:creationId xmlns:a16="http://schemas.microsoft.com/office/drawing/2014/main" id="{51BF16D1-0455-420C-80AA-AEF57526A6F4}"/>
              </a:ext>
            </a:extLst>
          </p:cNvPr>
          <p:cNvSpPr txBox="1"/>
          <p:nvPr/>
        </p:nvSpPr>
        <p:spPr>
          <a:xfrm>
            <a:off x="191344" y="1280632"/>
            <a:ext cx="3241024" cy="830997"/>
          </a:xfrm>
          <a:prstGeom prst="rect">
            <a:avLst/>
          </a:prstGeom>
          <a:noFill/>
        </p:spPr>
        <p:txBody>
          <a:bodyPr wrap="square" rtlCol="0">
            <a:spAutoFit/>
          </a:bodyPr>
          <a:lstStyle/>
          <a:p>
            <a:r>
              <a:rPr lang="en-US" sz="4800" b="1" dirty="0">
                <a:solidFill>
                  <a:srgbClr val="2F7CC0"/>
                </a:solidFill>
              </a:rPr>
              <a:t>BAND%</a:t>
            </a:r>
            <a:r>
              <a:rPr lang="en-US" sz="2800" dirty="0"/>
              <a:t> </a:t>
            </a:r>
            <a:endParaRPr lang="ru-RU" sz="2800" dirty="0"/>
          </a:p>
        </p:txBody>
      </p:sp>
      <p:sp>
        <p:nvSpPr>
          <p:cNvPr id="21" name="Textfeld 27">
            <a:extLst>
              <a:ext uri="{FF2B5EF4-FFF2-40B4-BE49-F238E27FC236}">
                <a16:creationId xmlns:a16="http://schemas.microsoft.com/office/drawing/2014/main" id="{1972E29A-29EB-4328-B7AF-D72E4BD3C040}"/>
              </a:ext>
            </a:extLst>
          </p:cNvPr>
          <p:cNvSpPr txBox="1"/>
          <p:nvPr/>
        </p:nvSpPr>
        <p:spPr>
          <a:xfrm>
            <a:off x="191344" y="2232378"/>
            <a:ext cx="3241024" cy="830997"/>
          </a:xfrm>
          <a:prstGeom prst="rect">
            <a:avLst/>
          </a:prstGeom>
          <a:noFill/>
        </p:spPr>
        <p:txBody>
          <a:bodyPr wrap="square" rtlCol="0">
            <a:spAutoFit/>
          </a:bodyPr>
          <a:lstStyle/>
          <a:p>
            <a:r>
              <a:rPr lang="en-US" sz="4800" b="1" dirty="0">
                <a:solidFill>
                  <a:srgbClr val="2F7CC0"/>
                </a:solidFill>
              </a:rPr>
              <a:t>SEG%</a:t>
            </a:r>
            <a:r>
              <a:rPr lang="en-US" sz="2800" dirty="0"/>
              <a:t> </a:t>
            </a:r>
            <a:endParaRPr lang="ru-RU" sz="2800" dirty="0"/>
          </a:p>
        </p:txBody>
      </p:sp>
      <p:sp>
        <p:nvSpPr>
          <p:cNvPr id="22" name="Textfeld 27">
            <a:extLst>
              <a:ext uri="{FF2B5EF4-FFF2-40B4-BE49-F238E27FC236}">
                <a16:creationId xmlns:a16="http://schemas.microsoft.com/office/drawing/2014/main" id="{AF023F65-0949-4091-84E5-3F5BA35E516A}"/>
              </a:ext>
            </a:extLst>
          </p:cNvPr>
          <p:cNvSpPr txBox="1"/>
          <p:nvPr/>
        </p:nvSpPr>
        <p:spPr>
          <a:xfrm>
            <a:off x="191344" y="3188455"/>
            <a:ext cx="3241024" cy="830997"/>
          </a:xfrm>
          <a:prstGeom prst="rect">
            <a:avLst/>
          </a:prstGeom>
          <a:noFill/>
        </p:spPr>
        <p:txBody>
          <a:bodyPr wrap="square" rtlCol="0">
            <a:spAutoFit/>
          </a:bodyPr>
          <a:lstStyle/>
          <a:p>
            <a:r>
              <a:rPr lang="en-US" sz="4800" b="1" dirty="0">
                <a:solidFill>
                  <a:srgbClr val="FF0000"/>
                </a:solidFill>
              </a:rPr>
              <a:t>IG%</a:t>
            </a:r>
            <a:r>
              <a:rPr lang="en-US" sz="2800" dirty="0">
                <a:solidFill>
                  <a:srgbClr val="FF0000"/>
                </a:solidFill>
              </a:rPr>
              <a:t> </a:t>
            </a:r>
            <a:endParaRPr lang="ru-RU" sz="2800" dirty="0">
              <a:solidFill>
                <a:srgbClr val="FF0000"/>
              </a:solidFill>
            </a:endParaRPr>
          </a:p>
        </p:txBody>
      </p:sp>
      <p:sp>
        <p:nvSpPr>
          <p:cNvPr id="23" name="Textfeld 27">
            <a:extLst>
              <a:ext uri="{FF2B5EF4-FFF2-40B4-BE49-F238E27FC236}">
                <a16:creationId xmlns:a16="http://schemas.microsoft.com/office/drawing/2014/main" id="{3B473CEC-E1D8-4861-9EA3-4B0CF86BA3C0}"/>
              </a:ext>
            </a:extLst>
          </p:cNvPr>
          <p:cNvSpPr txBox="1"/>
          <p:nvPr/>
        </p:nvSpPr>
        <p:spPr>
          <a:xfrm>
            <a:off x="4223792" y="5394094"/>
            <a:ext cx="4202508" cy="523220"/>
          </a:xfrm>
          <a:prstGeom prst="rect">
            <a:avLst/>
          </a:prstGeom>
          <a:noFill/>
        </p:spPr>
        <p:txBody>
          <a:bodyPr wrap="square" rtlCol="0">
            <a:spAutoFit/>
          </a:bodyPr>
          <a:lstStyle/>
          <a:p>
            <a:r>
              <a:rPr lang="en-US" sz="2800" b="1" dirty="0">
                <a:solidFill>
                  <a:srgbClr val="2F7CC0"/>
                </a:solidFill>
              </a:rPr>
              <a:t>IG% + BAND%</a:t>
            </a:r>
            <a:endParaRPr lang="ru-RU" sz="2800" dirty="0"/>
          </a:p>
        </p:txBody>
      </p:sp>
      <p:sp>
        <p:nvSpPr>
          <p:cNvPr id="24" name="Textfeld 27">
            <a:extLst>
              <a:ext uri="{FF2B5EF4-FFF2-40B4-BE49-F238E27FC236}">
                <a16:creationId xmlns:a16="http://schemas.microsoft.com/office/drawing/2014/main" id="{ADAD5F1B-F213-4326-96B5-B047FDE205D6}"/>
              </a:ext>
            </a:extLst>
          </p:cNvPr>
          <p:cNvSpPr txBox="1"/>
          <p:nvPr/>
        </p:nvSpPr>
        <p:spPr>
          <a:xfrm>
            <a:off x="99058" y="5240206"/>
            <a:ext cx="4700798" cy="830997"/>
          </a:xfrm>
          <a:prstGeom prst="rect">
            <a:avLst/>
          </a:prstGeom>
          <a:noFill/>
        </p:spPr>
        <p:txBody>
          <a:bodyPr wrap="square" rtlCol="0">
            <a:spAutoFit/>
          </a:bodyPr>
          <a:lstStyle/>
          <a:p>
            <a:r>
              <a:rPr lang="en-US" sz="4800" b="1" dirty="0">
                <a:solidFill>
                  <a:srgbClr val="2F7CC0"/>
                </a:solidFill>
              </a:rPr>
              <a:t>TOTAL IG% =</a:t>
            </a:r>
            <a:r>
              <a:rPr lang="en-US" sz="2800" dirty="0"/>
              <a:t> </a:t>
            </a:r>
            <a:endParaRPr lang="ru-RU" sz="2800" dirty="0"/>
          </a:p>
        </p:txBody>
      </p:sp>
      <p:sp>
        <p:nvSpPr>
          <p:cNvPr id="25" name="Inhaltsplatzhalter 4">
            <a:extLst>
              <a:ext uri="{FF2B5EF4-FFF2-40B4-BE49-F238E27FC236}">
                <a16:creationId xmlns:a16="http://schemas.microsoft.com/office/drawing/2014/main" id="{570891D4-741A-48D7-82FD-B73F7E17F5B6}"/>
              </a:ext>
            </a:extLst>
          </p:cNvPr>
          <p:cNvSpPr txBox="1">
            <a:spLocks/>
          </p:cNvSpPr>
          <p:nvPr/>
        </p:nvSpPr>
        <p:spPr>
          <a:xfrm>
            <a:off x="2927648" y="1568206"/>
            <a:ext cx="8611394" cy="492746"/>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altLang="ru-RU" sz="2000" b="1" dirty="0"/>
              <a:t>ПАЛОЧКИ</a:t>
            </a:r>
            <a:endParaRPr kumimoji="0" lang="en-US" altLang="ru-RU" sz="2000" b="1" i="0" u="none" strike="noStrike" kern="1200" cap="none" spc="0" normalizeH="0" baseline="0" noProof="0" dirty="0">
              <a:ln>
                <a:noFill/>
              </a:ln>
              <a:solidFill>
                <a:schemeClr val="tx1"/>
              </a:solidFill>
              <a:effectLst/>
              <a:uLnTx/>
              <a:uFillTx/>
            </a:endParaRPr>
          </a:p>
        </p:txBody>
      </p:sp>
      <p:sp>
        <p:nvSpPr>
          <p:cNvPr id="27" name="Inhaltsplatzhalter 4">
            <a:extLst>
              <a:ext uri="{FF2B5EF4-FFF2-40B4-BE49-F238E27FC236}">
                <a16:creationId xmlns:a16="http://schemas.microsoft.com/office/drawing/2014/main" id="{FBD97F88-064F-4744-BD2A-10201269460E}"/>
              </a:ext>
            </a:extLst>
          </p:cNvPr>
          <p:cNvSpPr txBox="1">
            <a:spLocks/>
          </p:cNvSpPr>
          <p:nvPr/>
        </p:nvSpPr>
        <p:spPr>
          <a:xfrm>
            <a:off x="2927648" y="2502230"/>
            <a:ext cx="8611394" cy="492746"/>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altLang="ru-RU" sz="2000" b="1" dirty="0"/>
              <a:t>СЕГМЕНТЫ</a:t>
            </a:r>
            <a:endParaRPr kumimoji="0" lang="en-US" altLang="ru-RU" sz="2000" b="1" i="0" u="none" strike="noStrike" kern="1200" cap="none" spc="0" normalizeH="0" baseline="0" noProof="0" dirty="0">
              <a:ln>
                <a:noFill/>
              </a:ln>
              <a:solidFill>
                <a:schemeClr val="tx1"/>
              </a:solidFill>
              <a:effectLst/>
              <a:uLnTx/>
              <a:uFillTx/>
            </a:endParaRPr>
          </a:p>
        </p:txBody>
      </p:sp>
      <p:sp>
        <p:nvSpPr>
          <p:cNvPr id="28" name="Inhaltsplatzhalter 4">
            <a:extLst>
              <a:ext uri="{FF2B5EF4-FFF2-40B4-BE49-F238E27FC236}">
                <a16:creationId xmlns:a16="http://schemas.microsoft.com/office/drawing/2014/main" id="{5808A4E9-13E5-4CA7-A9C2-3ABD77B59D4F}"/>
              </a:ext>
            </a:extLst>
          </p:cNvPr>
          <p:cNvSpPr txBox="1">
            <a:spLocks/>
          </p:cNvSpPr>
          <p:nvPr/>
        </p:nvSpPr>
        <p:spPr>
          <a:xfrm>
            <a:off x="2910533" y="3455416"/>
            <a:ext cx="8611394" cy="492746"/>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altLang="ru-RU" sz="2000" b="1" dirty="0"/>
              <a:t>ПРОМИЕЛОЦИТЫ + МИЕЛОЦИТЫ + МЕТАМИЕЛОЦИТЫ</a:t>
            </a:r>
            <a:endParaRPr kumimoji="0" lang="en-US" altLang="ru-RU" sz="2000" b="1"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106010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20" grpId="0"/>
      <p:bldP spid="21"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E6C992A0-59D5-4E89-936A-89DA3ECF5F10}"/>
              </a:ext>
            </a:extLst>
          </p:cNvPr>
          <p:cNvSpPr>
            <a:spLocks noGrp="1"/>
          </p:cNvSpPr>
          <p:nvPr>
            <p:ph type="title"/>
          </p:nvPr>
        </p:nvSpPr>
        <p:spPr>
          <a:xfrm>
            <a:off x="119063" y="117356"/>
            <a:ext cx="11110912" cy="800219"/>
          </a:xfrm>
        </p:spPr>
        <p:txBody>
          <a:bodyPr/>
          <a:lstStyle/>
          <a:p>
            <a:r>
              <a:rPr lang="ru-RU" altLang="ru-RU" dirty="0"/>
              <a:t>Новая формула для подсчёта </a:t>
            </a:r>
            <a:br>
              <a:rPr lang="ru-RU" altLang="ru-RU" dirty="0"/>
            </a:br>
            <a:r>
              <a:rPr lang="ru-RU" altLang="ru-RU" dirty="0" err="1"/>
              <a:t>палочкоядерных</a:t>
            </a:r>
            <a:r>
              <a:rPr lang="ru-RU" altLang="ru-RU" dirty="0"/>
              <a:t> нейтрофилов</a:t>
            </a:r>
          </a:p>
        </p:txBody>
      </p:sp>
      <p:sp>
        <p:nvSpPr>
          <p:cNvPr id="4" name="TextBox 3">
            <a:extLst>
              <a:ext uri="{FF2B5EF4-FFF2-40B4-BE49-F238E27FC236}">
                <a16:creationId xmlns:a16="http://schemas.microsoft.com/office/drawing/2014/main" id="{F52BCC7D-9857-40A3-8CEB-FB9B7DE3B5CD}"/>
              </a:ext>
            </a:extLst>
          </p:cNvPr>
          <p:cNvSpPr txBox="1"/>
          <p:nvPr/>
        </p:nvSpPr>
        <p:spPr>
          <a:xfrm>
            <a:off x="346075" y="1412875"/>
            <a:ext cx="5749925" cy="4016375"/>
          </a:xfrm>
          <a:prstGeom prst="rect">
            <a:avLst/>
          </a:prstGeom>
          <a:noFill/>
        </p:spPr>
        <p:txBody>
          <a:bodyPr>
            <a:spAutoFit/>
          </a:bodyPr>
          <a:lstStyle/>
          <a:p>
            <a:pPr marL="269875" lvl="1" indent="-269875" eaLnBrk="1" hangingPunct="1">
              <a:spcBef>
                <a:spcPts val="600"/>
              </a:spcBef>
              <a:buClr>
                <a:schemeClr val="accent2"/>
              </a:buClr>
              <a:buSzPct val="125000"/>
              <a:buFont typeface="Arial" panose="020B0604020202020204" pitchFamily="34" charset="0"/>
              <a:buChar char="■"/>
              <a:defRPr/>
            </a:pPr>
            <a:r>
              <a:rPr lang="ru-RU" sz="2000" dirty="0">
                <a:latin typeface="+mj-lt"/>
              </a:rPr>
              <a:t>Измерение палочек </a:t>
            </a:r>
            <a:r>
              <a:rPr lang="en-US" sz="2000" dirty="0">
                <a:latin typeface="+mj-lt"/>
              </a:rPr>
              <a:t>(BAND), IG (</a:t>
            </a:r>
            <a:r>
              <a:rPr lang="ru-RU" sz="2000" dirty="0">
                <a:latin typeface="+mj-lt"/>
              </a:rPr>
              <a:t>незрелых гранулоцитов) и </a:t>
            </a:r>
            <a:r>
              <a:rPr lang="en-US" sz="2000" dirty="0">
                <a:latin typeface="+mj-lt"/>
              </a:rPr>
              <a:t>TOTAL IG (</a:t>
            </a:r>
            <a:r>
              <a:rPr lang="ru-RU" sz="2000" dirty="0">
                <a:latin typeface="+mj-lt"/>
              </a:rPr>
              <a:t>всех незрелых нейтрофилов) на любом приборе </a:t>
            </a:r>
            <a:r>
              <a:rPr lang="en-US" sz="2000" dirty="0">
                <a:latin typeface="+mj-lt"/>
              </a:rPr>
              <a:t>XN </a:t>
            </a:r>
            <a:r>
              <a:rPr lang="ru-RU" sz="2000" dirty="0">
                <a:latin typeface="+mj-lt"/>
              </a:rPr>
              <a:t>и </a:t>
            </a:r>
            <a:r>
              <a:rPr lang="en-US" sz="2000" dirty="0">
                <a:latin typeface="+mj-lt"/>
              </a:rPr>
              <a:t>XN-L</a:t>
            </a:r>
          </a:p>
          <a:p>
            <a:pPr marL="269875" lvl="1" indent="-269875" eaLnBrk="1" hangingPunct="1">
              <a:spcBef>
                <a:spcPts val="600"/>
              </a:spcBef>
              <a:buClr>
                <a:schemeClr val="accent2"/>
              </a:buClr>
              <a:buSzPct val="125000"/>
              <a:buFont typeface="Arial" panose="020B0604020202020204" pitchFamily="34" charset="0"/>
              <a:buChar char="■"/>
              <a:defRPr/>
            </a:pPr>
            <a:endParaRPr lang="en-US" sz="2000" dirty="0">
              <a:latin typeface="+mj-lt"/>
            </a:endParaRPr>
          </a:p>
          <a:p>
            <a:pPr marL="269875" lvl="1" indent="-269875" eaLnBrk="1" hangingPunct="1">
              <a:spcBef>
                <a:spcPts val="600"/>
              </a:spcBef>
              <a:buClr>
                <a:schemeClr val="accent2"/>
              </a:buClr>
              <a:buSzPct val="125000"/>
              <a:buFont typeface="Arial" panose="020B0604020202020204" pitchFamily="34" charset="0"/>
              <a:buChar char="■"/>
              <a:defRPr/>
            </a:pPr>
            <a:r>
              <a:rPr lang="en-US" sz="2000" dirty="0">
                <a:latin typeface="+mj-lt"/>
              </a:rPr>
              <a:t>C</a:t>
            </a:r>
            <a:r>
              <a:rPr lang="ru-RU" sz="2000" dirty="0" err="1">
                <a:latin typeface="+mj-lt"/>
              </a:rPr>
              <a:t>тандартизация</a:t>
            </a:r>
            <a:r>
              <a:rPr lang="ru-RU" sz="2000" dirty="0">
                <a:latin typeface="+mj-lt"/>
              </a:rPr>
              <a:t> и воспроизводимость</a:t>
            </a:r>
          </a:p>
          <a:p>
            <a:pPr marL="269875" lvl="1" indent="-269875" eaLnBrk="1" hangingPunct="1">
              <a:spcBef>
                <a:spcPts val="600"/>
              </a:spcBef>
              <a:buClr>
                <a:schemeClr val="accent2"/>
              </a:buClr>
              <a:buSzPct val="125000"/>
              <a:buFont typeface="Arial" panose="020B0604020202020204" pitchFamily="34" charset="0"/>
              <a:buChar char="■"/>
              <a:defRPr/>
            </a:pPr>
            <a:endParaRPr lang="en-GB" sz="2000" dirty="0">
              <a:latin typeface="+mj-lt"/>
            </a:endParaRPr>
          </a:p>
          <a:p>
            <a:pPr marL="269875" lvl="1" indent="-269875" eaLnBrk="1" hangingPunct="1">
              <a:spcBef>
                <a:spcPts val="600"/>
              </a:spcBef>
              <a:buClr>
                <a:schemeClr val="accent2"/>
              </a:buClr>
              <a:buSzPct val="125000"/>
              <a:buFont typeface="Arial" panose="020B0604020202020204" pitchFamily="34" charset="0"/>
              <a:buChar char="■"/>
              <a:defRPr/>
            </a:pPr>
            <a:r>
              <a:rPr lang="en-US" sz="2000" dirty="0">
                <a:latin typeface="+mj-lt"/>
              </a:rPr>
              <a:t>C</a:t>
            </a:r>
            <a:r>
              <a:rPr lang="ru-RU" sz="2000" dirty="0" err="1">
                <a:latin typeface="+mj-lt"/>
              </a:rPr>
              <a:t>нижение</a:t>
            </a:r>
            <a:r>
              <a:rPr lang="ru-RU" sz="2000" dirty="0">
                <a:latin typeface="+mj-lt"/>
              </a:rPr>
              <a:t> количества мазков</a:t>
            </a:r>
          </a:p>
          <a:p>
            <a:pPr marL="269875" lvl="1" indent="-269875" eaLnBrk="1" hangingPunct="1">
              <a:spcBef>
                <a:spcPts val="600"/>
              </a:spcBef>
              <a:buClr>
                <a:schemeClr val="accent2"/>
              </a:buClr>
              <a:buSzPct val="125000"/>
              <a:buFont typeface="Arial" panose="020B0604020202020204" pitchFamily="34" charset="0"/>
              <a:buChar char="■"/>
              <a:defRPr/>
            </a:pPr>
            <a:endParaRPr lang="ru-RU" sz="2000" dirty="0">
              <a:latin typeface="+mj-lt"/>
            </a:endParaRPr>
          </a:p>
          <a:p>
            <a:pPr marL="269875" lvl="1" indent="-269875" eaLnBrk="1" hangingPunct="1">
              <a:spcBef>
                <a:spcPts val="600"/>
              </a:spcBef>
              <a:buClr>
                <a:schemeClr val="accent2"/>
              </a:buClr>
              <a:buSzPct val="125000"/>
              <a:buFont typeface="Arial" panose="020B0604020202020204" pitchFamily="34" charset="0"/>
              <a:buChar char="■"/>
              <a:defRPr/>
            </a:pPr>
            <a:r>
              <a:rPr lang="ru-RU" sz="2000" dirty="0">
                <a:latin typeface="+mj-lt"/>
              </a:rPr>
              <a:t>Внедрение в ЛИС и </a:t>
            </a:r>
            <a:r>
              <a:rPr lang="en-US" sz="2000" dirty="0">
                <a:latin typeface="+mj-lt"/>
              </a:rPr>
              <a:t>Extended IPU</a:t>
            </a:r>
            <a:br>
              <a:rPr lang="ru-RU" sz="2000" dirty="0">
                <a:latin typeface="+mj-lt"/>
              </a:rPr>
            </a:br>
            <a:endParaRPr lang="ru-RU" sz="2000" dirty="0">
              <a:latin typeface="+mj-lt"/>
            </a:endParaRPr>
          </a:p>
          <a:p>
            <a:pPr marL="269875" lvl="1" indent="-269875" eaLnBrk="1" hangingPunct="1">
              <a:spcBef>
                <a:spcPts val="600"/>
              </a:spcBef>
              <a:buClr>
                <a:schemeClr val="accent2"/>
              </a:buClr>
              <a:buSzPct val="125000"/>
              <a:buFont typeface="Arial" panose="020B0604020202020204" pitchFamily="34" charset="0"/>
              <a:buChar char="■"/>
              <a:defRPr/>
            </a:pPr>
            <a:r>
              <a:rPr lang="ru-RU" sz="2000" dirty="0">
                <a:latin typeface="+mj-lt"/>
              </a:rPr>
              <a:t>Нет аналогов в мировой практике</a:t>
            </a:r>
          </a:p>
        </p:txBody>
      </p:sp>
      <p:pic>
        <p:nvPicPr>
          <p:cNvPr id="72708" name="Рисунок 4">
            <a:extLst>
              <a:ext uri="{FF2B5EF4-FFF2-40B4-BE49-F238E27FC236}">
                <a16:creationId xmlns:a16="http://schemas.microsoft.com/office/drawing/2014/main" id="{BBC754C5-27E3-45AC-8202-FF16B6CF0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5" y="1557338"/>
            <a:ext cx="60864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134E3-F5EC-4C2A-846B-D456020B0750}"/>
              </a:ext>
            </a:extLst>
          </p:cNvPr>
          <p:cNvPicPr>
            <a:picLocks noChangeAspect="1"/>
          </p:cNvPicPr>
          <p:nvPr/>
        </p:nvPicPr>
        <p:blipFill>
          <a:blip r:embed="rId2"/>
          <a:stretch>
            <a:fillRect/>
          </a:stretch>
        </p:blipFill>
        <p:spPr>
          <a:xfrm>
            <a:off x="119336" y="1196752"/>
            <a:ext cx="5472608" cy="4824536"/>
          </a:xfrm>
          <a:prstGeom prst="rect">
            <a:avLst/>
          </a:prstGeom>
        </p:spPr>
      </p:pic>
      <p:sp>
        <p:nvSpPr>
          <p:cNvPr id="56322" name="Title 1">
            <a:extLst>
              <a:ext uri="{FF2B5EF4-FFF2-40B4-BE49-F238E27FC236}">
                <a16:creationId xmlns:a16="http://schemas.microsoft.com/office/drawing/2014/main" id="{47AD4BFE-223A-48A3-9579-99EE72192EBC}"/>
              </a:ext>
            </a:extLst>
          </p:cNvPr>
          <p:cNvSpPr>
            <a:spLocks noGrp="1"/>
          </p:cNvSpPr>
          <p:nvPr>
            <p:ph type="title"/>
          </p:nvPr>
        </p:nvSpPr>
        <p:spPr>
          <a:xfrm>
            <a:off x="263352" y="116632"/>
            <a:ext cx="11110912" cy="800219"/>
          </a:xfrm>
        </p:spPr>
        <p:txBody>
          <a:bodyPr/>
          <a:lstStyle/>
          <a:p>
            <a:r>
              <a:rPr lang="ru-RU" altLang="ru-RU" dirty="0"/>
              <a:t>Результаты при </a:t>
            </a:r>
            <a:r>
              <a:rPr lang="en-US" altLang="ru-RU" dirty="0"/>
              <a:t>cut-off </a:t>
            </a:r>
            <a:r>
              <a:rPr lang="ru-RU" altLang="ru-RU" dirty="0"/>
              <a:t>палочки(микроскопия) </a:t>
            </a:r>
            <a:r>
              <a:rPr lang="en-US" altLang="ru-RU" dirty="0"/>
              <a:t>&gt; 20%</a:t>
            </a:r>
            <a:br>
              <a:rPr lang="en-US" altLang="ru-RU" dirty="0"/>
            </a:br>
            <a:r>
              <a:rPr lang="ru-RU" altLang="ru-RU" dirty="0"/>
              <a:t>(данные ещё не опубликованы)</a:t>
            </a:r>
          </a:p>
        </p:txBody>
      </p:sp>
      <p:pic>
        <p:nvPicPr>
          <p:cNvPr id="6" name="Picture 5">
            <a:extLst>
              <a:ext uri="{FF2B5EF4-FFF2-40B4-BE49-F238E27FC236}">
                <a16:creationId xmlns:a16="http://schemas.microsoft.com/office/drawing/2014/main" id="{D0C3B651-F155-4686-BCCB-FC43980284CB}"/>
              </a:ext>
            </a:extLst>
          </p:cNvPr>
          <p:cNvPicPr>
            <a:picLocks noChangeAspect="1"/>
          </p:cNvPicPr>
          <p:nvPr/>
        </p:nvPicPr>
        <p:blipFill>
          <a:blip r:embed="rId3"/>
          <a:stretch>
            <a:fillRect/>
          </a:stretch>
        </p:blipFill>
        <p:spPr>
          <a:xfrm>
            <a:off x="3935760" y="4005064"/>
            <a:ext cx="1371600" cy="1066800"/>
          </a:xfrm>
          <a:prstGeom prst="rect">
            <a:avLst/>
          </a:prstGeom>
        </p:spPr>
      </p:pic>
      <p:pic>
        <p:nvPicPr>
          <p:cNvPr id="10" name="Picture 9">
            <a:extLst>
              <a:ext uri="{FF2B5EF4-FFF2-40B4-BE49-F238E27FC236}">
                <a16:creationId xmlns:a16="http://schemas.microsoft.com/office/drawing/2014/main" id="{5E3B1B75-0BAB-4188-98D9-00A75335A9E4}"/>
              </a:ext>
            </a:extLst>
          </p:cNvPr>
          <p:cNvPicPr>
            <a:picLocks noChangeAspect="1"/>
          </p:cNvPicPr>
          <p:nvPr/>
        </p:nvPicPr>
        <p:blipFill>
          <a:blip r:embed="rId4"/>
          <a:stretch>
            <a:fillRect/>
          </a:stretch>
        </p:blipFill>
        <p:spPr>
          <a:xfrm>
            <a:off x="5590356" y="1268760"/>
            <a:ext cx="6439740" cy="4752528"/>
          </a:xfrm>
          <a:prstGeom prst="rect">
            <a:avLst/>
          </a:prstGeom>
        </p:spPr>
      </p:pic>
    </p:spTree>
    <p:extLst>
      <p:ext uri="{BB962C8B-B14F-4D97-AF65-F5344CB8AC3E}">
        <p14:creationId xmlns:p14="http://schemas.microsoft.com/office/powerpoint/2010/main" val="225289517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86788" y="425509"/>
            <a:ext cx="9033167" cy="430887"/>
          </a:xfrm>
        </p:spPr>
        <p:txBody>
          <a:bodyPr/>
          <a:lstStyle/>
          <a:p>
            <a:pPr>
              <a:spcBef>
                <a:spcPts val="1067"/>
              </a:spcBef>
              <a:buClr>
                <a:schemeClr val="accent1"/>
              </a:buClr>
            </a:pPr>
            <a:r>
              <a:rPr lang="ru-RU" sz="2800" dirty="0"/>
              <a:t>Нормальный образец</a:t>
            </a:r>
            <a:endParaRPr lang="en-GB" sz="2800" dirty="0"/>
          </a:p>
        </p:txBody>
      </p:sp>
      <p:pic>
        <p:nvPicPr>
          <p:cNvPr id="5" name="Рисунок 4">
            <a:extLst>
              <a:ext uri="{FF2B5EF4-FFF2-40B4-BE49-F238E27FC236}">
                <a16:creationId xmlns:a16="http://schemas.microsoft.com/office/drawing/2014/main" id="{A5F27F4B-522E-4572-A8BA-17758A9E90A3}"/>
              </a:ext>
            </a:extLst>
          </p:cNvPr>
          <p:cNvPicPr>
            <a:picLocks noChangeAspect="1"/>
          </p:cNvPicPr>
          <p:nvPr/>
        </p:nvPicPr>
        <p:blipFill>
          <a:blip r:embed="rId3"/>
          <a:stretch>
            <a:fillRect/>
          </a:stretch>
        </p:blipFill>
        <p:spPr>
          <a:xfrm>
            <a:off x="335360" y="1120546"/>
            <a:ext cx="8928992" cy="5311945"/>
          </a:xfrm>
          <a:prstGeom prst="rect">
            <a:avLst/>
          </a:prstGeom>
        </p:spPr>
      </p:pic>
      <p:pic>
        <p:nvPicPr>
          <p:cNvPr id="15" name="Picture 66">
            <a:extLst>
              <a:ext uri="{FF2B5EF4-FFF2-40B4-BE49-F238E27FC236}">
                <a16:creationId xmlns:a16="http://schemas.microsoft.com/office/drawing/2014/main" id="{F7F644D9-23E3-47D0-B3A0-E2ECBEFC7D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311493">
            <a:off x="4439273" y="4439203"/>
            <a:ext cx="1142600" cy="1142600"/>
          </a:xfrm>
          <a:prstGeom prst="rect">
            <a:avLst/>
          </a:prstGeom>
        </p:spPr>
      </p:pic>
      <p:pic>
        <p:nvPicPr>
          <p:cNvPr id="18" name="Picture 67">
            <a:extLst>
              <a:ext uri="{FF2B5EF4-FFF2-40B4-BE49-F238E27FC236}">
                <a16:creationId xmlns:a16="http://schemas.microsoft.com/office/drawing/2014/main" id="{1F4C873A-E0AC-420A-82F4-D40152B289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64255">
            <a:off x="4432144" y="3728644"/>
            <a:ext cx="1126963" cy="1126963"/>
          </a:xfrm>
          <a:prstGeom prst="rect">
            <a:avLst/>
          </a:prstGeom>
        </p:spPr>
      </p:pic>
      <p:pic>
        <p:nvPicPr>
          <p:cNvPr id="9" name="Рисунок 8">
            <a:extLst>
              <a:ext uri="{FF2B5EF4-FFF2-40B4-BE49-F238E27FC236}">
                <a16:creationId xmlns:a16="http://schemas.microsoft.com/office/drawing/2014/main" id="{A443D29F-5325-4070-B007-D9BAD901B29C}"/>
              </a:ext>
            </a:extLst>
          </p:cNvPr>
          <p:cNvPicPr>
            <a:picLocks noChangeAspect="1"/>
          </p:cNvPicPr>
          <p:nvPr/>
        </p:nvPicPr>
        <p:blipFill>
          <a:blip r:embed="rId6"/>
          <a:stretch>
            <a:fillRect/>
          </a:stretch>
        </p:blipFill>
        <p:spPr>
          <a:xfrm>
            <a:off x="7464152" y="5229200"/>
            <a:ext cx="895350" cy="238125"/>
          </a:xfrm>
          <a:prstGeom prst="rect">
            <a:avLst/>
          </a:prstGeom>
        </p:spPr>
      </p:pic>
      <p:sp>
        <p:nvSpPr>
          <p:cNvPr id="8" name="TextBox 7">
            <a:extLst>
              <a:ext uri="{FF2B5EF4-FFF2-40B4-BE49-F238E27FC236}">
                <a16:creationId xmlns:a16="http://schemas.microsoft.com/office/drawing/2014/main" id="{4CE67DE6-D781-46A0-812C-642CFAB6DD51}"/>
              </a:ext>
            </a:extLst>
          </p:cNvPr>
          <p:cNvSpPr txBox="1"/>
          <p:nvPr/>
        </p:nvSpPr>
        <p:spPr>
          <a:xfrm>
            <a:off x="9264352" y="4656560"/>
            <a:ext cx="2918131" cy="707886"/>
          </a:xfrm>
          <a:prstGeom prst="rect">
            <a:avLst/>
          </a:prstGeom>
          <a:noFill/>
        </p:spPr>
        <p:txBody>
          <a:bodyPr wrap="square" rtlCol="0" anchor="t">
            <a:spAutoFit/>
          </a:bodyPr>
          <a:lstStyle/>
          <a:p>
            <a:pPr marL="0" lvl="1">
              <a:spcBef>
                <a:spcPts val="600"/>
              </a:spcBef>
              <a:buClr>
                <a:schemeClr val="accent2"/>
              </a:buClr>
              <a:buSzPct val="125000"/>
            </a:pPr>
            <a:r>
              <a:rPr lang="en-US" sz="2000" b="1" dirty="0">
                <a:solidFill>
                  <a:srgbClr val="0DAC67"/>
                </a:solidFill>
                <a:latin typeface="+mj-lt"/>
              </a:rPr>
              <a:t>ILS = 29,99</a:t>
            </a:r>
            <a:br>
              <a:rPr lang="en-US" sz="2000" b="1" dirty="0">
                <a:solidFill>
                  <a:srgbClr val="0DAC67"/>
                </a:solidFill>
                <a:latin typeface="+mj-lt"/>
              </a:rPr>
            </a:br>
            <a:r>
              <a:rPr lang="en-US" sz="2000" b="1" dirty="0">
                <a:solidFill>
                  <a:srgbClr val="0DAC67"/>
                </a:solidFill>
                <a:latin typeface="+mj-lt"/>
              </a:rPr>
              <a:t>BAND% = 0,0%</a:t>
            </a:r>
            <a:endParaRPr lang="ru-RU" sz="2000" b="1" dirty="0">
              <a:solidFill>
                <a:srgbClr val="0DAC67"/>
              </a:solidFill>
              <a:latin typeface="+mj-lt"/>
            </a:endParaRPr>
          </a:p>
        </p:txBody>
      </p:sp>
    </p:spTree>
    <p:extLst>
      <p:ext uri="{BB962C8B-B14F-4D97-AF65-F5344CB8AC3E}">
        <p14:creationId xmlns:p14="http://schemas.microsoft.com/office/powerpoint/2010/main" val="408151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99FC74BA-4689-49C9-8DAB-A851A2782295}"/>
              </a:ext>
            </a:extLst>
          </p:cNvPr>
          <p:cNvPicPr>
            <a:picLocks noChangeAspect="1"/>
          </p:cNvPicPr>
          <p:nvPr/>
        </p:nvPicPr>
        <p:blipFill>
          <a:blip r:embed="rId3"/>
          <a:stretch>
            <a:fillRect/>
          </a:stretch>
        </p:blipFill>
        <p:spPr>
          <a:xfrm>
            <a:off x="335360" y="1124744"/>
            <a:ext cx="8982075" cy="5334000"/>
          </a:xfrm>
          <a:prstGeom prst="rect">
            <a:avLst/>
          </a:prstGeom>
        </p:spPr>
      </p:pic>
      <p:cxnSp>
        <p:nvCxnSpPr>
          <p:cNvPr id="26" name="Прямая со стрелкой 25">
            <a:extLst>
              <a:ext uri="{FF2B5EF4-FFF2-40B4-BE49-F238E27FC236}">
                <a16:creationId xmlns:a16="http://schemas.microsoft.com/office/drawing/2014/main" id="{076B29DC-1FFD-4892-97AF-21C77547B56B}"/>
              </a:ext>
            </a:extLst>
          </p:cNvPr>
          <p:cNvCxnSpPr>
            <a:cxnSpLocks/>
          </p:cNvCxnSpPr>
          <p:nvPr/>
        </p:nvCxnSpPr>
        <p:spPr>
          <a:xfrm>
            <a:off x="4223792" y="4149080"/>
            <a:ext cx="0" cy="1368152"/>
          </a:xfrm>
          <a:prstGeom prst="straightConnector1">
            <a:avLst/>
          </a:prstGeom>
          <a:ln w="476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a16="http://schemas.microsoft.com/office/drawing/2014/main" id="{7937D303-F6F3-4384-A1E7-A635A46E5A68}"/>
              </a:ext>
            </a:extLst>
          </p:cNvPr>
          <p:cNvCxnSpPr>
            <a:cxnSpLocks/>
          </p:cNvCxnSpPr>
          <p:nvPr/>
        </p:nvCxnSpPr>
        <p:spPr>
          <a:xfrm>
            <a:off x="3071664" y="4137826"/>
            <a:ext cx="1368152" cy="112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a:extLst>
              <a:ext uri="{FF2B5EF4-FFF2-40B4-BE49-F238E27FC236}">
                <a16:creationId xmlns:a16="http://schemas.microsoft.com/office/drawing/2014/main" id="{DD5E4D3F-315C-4B7E-8015-9DB50DB11334}"/>
              </a:ext>
            </a:extLst>
          </p:cNvPr>
          <p:cNvCxnSpPr>
            <a:cxnSpLocks/>
          </p:cNvCxnSpPr>
          <p:nvPr/>
        </p:nvCxnSpPr>
        <p:spPr>
          <a:xfrm>
            <a:off x="2999656" y="5528486"/>
            <a:ext cx="1368152" cy="112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3" name="Рисунок 32">
            <a:extLst>
              <a:ext uri="{FF2B5EF4-FFF2-40B4-BE49-F238E27FC236}">
                <a16:creationId xmlns:a16="http://schemas.microsoft.com/office/drawing/2014/main" id="{549C743A-0A09-4024-840B-853CE84EEF07}"/>
              </a:ext>
            </a:extLst>
          </p:cNvPr>
          <p:cNvPicPr>
            <a:picLocks noChangeAspect="1"/>
          </p:cNvPicPr>
          <p:nvPr/>
        </p:nvPicPr>
        <p:blipFill>
          <a:blip r:embed="rId4"/>
          <a:stretch>
            <a:fillRect/>
          </a:stretch>
        </p:blipFill>
        <p:spPr>
          <a:xfrm>
            <a:off x="7464152" y="5229200"/>
            <a:ext cx="895350" cy="238125"/>
          </a:xfrm>
          <a:prstGeom prst="rect">
            <a:avLst/>
          </a:prstGeom>
        </p:spPr>
      </p:pic>
      <p:sp>
        <p:nvSpPr>
          <p:cNvPr id="7" name="Title 1">
            <a:extLst>
              <a:ext uri="{FF2B5EF4-FFF2-40B4-BE49-F238E27FC236}">
                <a16:creationId xmlns:a16="http://schemas.microsoft.com/office/drawing/2014/main" id="{45A1A2E8-2F65-454F-BF1E-F4D03B2769D5}"/>
              </a:ext>
            </a:extLst>
          </p:cNvPr>
          <p:cNvSpPr>
            <a:spLocks noGrp="1"/>
          </p:cNvSpPr>
          <p:nvPr>
            <p:ph type="title"/>
          </p:nvPr>
        </p:nvSpPr>
        <p:spPr>
          <a:xfrm>
            <a:off x="386788" y="425509"/>
            <a:ext cx="9033167" cy="430887"/>
          </a:xfrm>
        </p:spPr>
        <p:txBody>
          <a:bodyPr/>
          <a:lstStyle/>
          <a:p>
            <a:pPr>
              <a:spcBef>
                <a:spcPts val="1067"/>
              </a:spcBef>
              <a:buClr>
                <a:schemeClr val="accent1"/>
              </a:buClr>
            </a:pPr>
            <a:r>
              <a:rPr lang="ru-RU" sz="2800" dirty="0" err="1"/>
              <a:t>Палочкоядерный</a:t>
            </a:r>
            <a:r>
              <a:rPr lang="ru-RU" sz="2800" dirty="0"/>
              <a:t> сдвиг (более </a:t>
            </a:r>
            <a:r>
              <a:rPr lang="en-US" sz="2800" dirty="0"/>
              <a:t>3</a:t>
            </a:r>
            <a:r>
              <a:rPr lang="ru-RU" sz="2800" dirty="0"/>
              <a:t>0%)</a:t>
            </a:r>
            <a:endParaRPr lang="en-GB" sz="2800" dirty="0"/>
          </a:p>
        </p:txBody>
      </p:sp>
      <p:sp>
        <p:nvSpPr>
          <p:cNvPr id="8" name="TextBox 7">
            <a:extLst>
              <a:ext uri="{FF2B5EF4-FFF2-40B4-BE49-F238E27FC236}">
                <a16:creationId xmlns:a16="http://schemas.microsoft.com/office/drawing/2014/main" id="{2973DB54-787A-45FF-A3F8-50A7EB0D721E}"/>
              </a:ext>
            </a:extLst>
          </p:cNvPr>
          <p:cNvSpPr txBox="1"/>
          <p:nvPr/>
        </p:nvSpPr>
        <p:spPr>
          <a:xfrm>
            <a:off x="9264352" y="4656560"/>
            <a:ext cx="2918131" cy="707886"/>
          </a:xfrm>
          <a:prstGeom prst="rect">
            <a:avLst/>
          </a:prstGeom>
          <a:noFill/>
        </p:spPr>
        <p:txBody>
          <a:bodyPr wrap="square" rtlCol="0" anchor="t">
            <a:spAutoFit/>
          </a:bodyPr>
          <a:lstStyle/>
          <a:p>
            <a:pPr marL="0" lvl="1">
              <a:spcBef>
                <a:spcPts val="600"/>
              </a:spcBef>
              <a:buClr>
                <a:schemeClr val="accent2"/>
              </a:buClr>
              <a:buSzPct val="125000"/>
            </a:pPr>
            <a:r>
              <a:rPr lang="en-US" sz="2000" b="1" dirty="0">
                <a:solidFill>
                  <a:srgbClr val="FF0000"/>
                </a:solidFill>
                <a:latin typeface="+mj-lt"/>
              </a:rPr>
              <a:t>ILS = </a:t>
            </a:r>
            <a:r>
              <a:rPr lang="ru-RU" sz="2000" b="1" dirty="0">
                <a:solidFill>
                  <a:srgbClr val="FF0000"/>
                </a:solidFill>
                <a:latin typeface="+mj-lt"/>
              </a:rPr>
              <a:t>74</a:t>
            </a:r>
            <a:r>
              <a:rPr lang="en-US" sz="2000" b="1" dirty="0">
                <a:solidFill>
                  <a:srgbClr val="FF0000"/>
                </a:solidFill>
                <a:latin typeface="+mj-lt"/>
              </a:rPr>
              <a:t>,</a:t>
            </a:r>
            <a:r>
              <a:rPr lang="ru-RU" sz="2000" b="1" dirty="0">
                <a:solidFill>
                  <a:srgbClr val="FF0000"/>
                </a:solidFill>
                <a:latin typeface="+mj-lt"/>
              </a:rPr>
              <a:t>07</a:t>
            </a:r>
            <a:r>
              <a:rPr lang="en-US" sz="2000" b="1" dirty="0">
                <a:solidFill>
                  <a:srgbClr val="FF0000"/>
                </a:solidFill>
                <a:latin typeface="+mj-lt"/>
              </a:rPr>
              <a:t> </a:t>
            </a:r>
            <a:br>
              <a:rPr lang="en-US" sz="2000" b="1" dirty="0">
                <a:solidFill>
                  <a:srgbClr val="FF0000"/>
                </a:solidFill>
                <a:latin typeface="+mj-lt"/>
              </a:rPr>
            </a:br>
            <a:r>
              <a:rPr lang="en-US" sz="2000" b="1" dirty="0">
                <a:solidFill>
                  <a:srgbClr val="FF0000"/>
                </a:solidFill>
                <a:latin typeface="+mj-lt"/>
              </a:rPr>
              <a:t>BAND% = 44,1%</a:t>
            </a:r>
            <a:endParaRPr lang="ru-RU" sz="2000" b="1" dirty="0">
              <a:solidFill>
                <a:srgbClr val="FF0000"/>
              </a:solidFill>
              <a:latin typeface="+mj-lt"/>
            </a:endParaRPr>
          </a:p>
        </p:txBody>
      </p:sp>
    </p:spTree>
    <p:extLst>
      <p:ext uri="{BB962C8B-B14F-4D97-AF65-F5344CB8AC3E}">
        <p14:creationId xmlns:p14="http://schemas.microsoft.com/office/powerpoint/2010/main" val="371769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67D69A2-D453-42D3-AD29-89484E6D55A0}"/>
              </a:ext>
            </a:extLst>
          </p:cNvPr>
          <p:cNvPicPr>
            <a:picLocks noChangeAspect="1"/>
          </p:cNvPicPr>
          <p:nvPr/>
        </p:nvPicPr>
        <p:blipFill>
          <a:blip r:embed="rId3"/>
          <a:stretch>
            <a:fillRect/>
          </a:stretch>
        </p:blipFill>
        <p:spPr>
          <a:xfrm>
            <a:off x="330535" y="1115219"/>
            <a:ext cx="9010650" cy="5362575"/>
          </a:xfrm>
          <a:prstGeom prst="rect">
            <a:avLst/>
          </a:prstGeom>
        </p:spPr>
      </p:pic>
      <p:cxnSp>
        <p:nvCxnSpPr>
          <p:cNvPr id="26" name="Прямая со стрелкой 25">
            <a:extLst>
              <a:ext uri="{FF2B5EF4-FFF2-40B4-BE49-F238E27FC236}">
                <a16:creationId xmlns:a16="http://schemas.microsoft.com/office/drawing/2014/main" id="{076B29DC-1FFD-4892-97AF-21C77547B56B}"/>
              </a:ext>
            </a:extLst>
          </p:cNvPr>
          <p:cNvCxnSpPr>
            <a:cxnSpLocks/>
          </p:cNvCxnSpPr>
          <p:nvPr/>
        </p:nvCxnSpPr>
        <p:spPr>
          <a:xfrm>
            <a:off x="4223792" y="4719518"/>
            <a:ext cx="0" cy="797714"/>
          </a:xfrm>
          <a:prstGeom prst="straightConnector1">
            <a:avLst/>
          </a:prstGeom>
          <a:ln w="476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a16="http://schemas.microsoft.com/office/drawing/2014/main" id="{7937D303-F6F3-4384-A1E7-A635A46E5A68}"/>
              </a:ext>
            </a:extLst>
          </p:cNvPr>
          <p:cNvCxnSpPr>
            <a:cxnSpLocks/>
          </p:cNvCxnSpPr>
          <p:nvPr/>
        </p:nvCxnSpPr>
        <p:spPr>
          <a:xfrm>
            <a:off x="2999656" y="4708264"/>
            <a:ext cx="1368152" cy="112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a:extLst>
              <a:ext uri="{FF2B5EF4-FFF2-40B4-BE49-F238E27FC236}">
                <a16:creationId xmlns:a16="http://schemas.microsoft.com/office/drawing/2014/main" id="{DD5E4D3F-315C-4B7E-8015-9DB50DB11334}"/>
              </a:ext>
            </a:extLst>
          </p:cNvPr>
          <p:cNvCxnSpPr>
            <a:cxnSpLocks/>
          </p:cNvCxnSpPr>
          <p:nvPr/>
        </p:nvCxnSpPr>
        <p:spPr>
          <a:xfrm>
            <a:off x="2999656" y="5528486"/>
            <a:ext cx="1368152" cy="112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Рисунок 14">
            <a:extLst>
              <a:ext uri="{FF2B5EF4-FFF2-40B4-BE49-F238E27FC236}">
                <a16:creationId xmlns:a16="http://schemas.microsoft.com/office/drawing/2014/main" id="{2E73476A-F48F-4003-AAB6-F5CA3DADB551}"/>
              </a:ext>
            </a:extLst>
          </p:cNvPr>
          <p:cNvPicPr>
            <a:picLocks noChangeAspect="1"/>
          </p:cNvPicPr>
          <p:nvPr/>
        </p:nvPicPr>
        <p:blipFill>
          <a:blip r:embed="rId4"/>
          <a:stretch>
            <a:fillRect/>
          </a:stretch>
        </p:blipFill>
        <p:spPr>
          <a:xfrm>
            <a:off x="7464152" y="5229200"/>
            <a:ext cx="895350" cy="238125"/>
          </a:xfrm>
          <a:prstGeom prst="rect">
            <a:avLst/>
          </a:prstGeom>
        </p:spPr>
      </p:pic>
      <p:cxnSp>
        <p:nvCxnSpPr>
          <p:cNvPr id="17" name="Прямая со стрелкой 16">
            <a:extLst>
              <a:ext uri="{FF2B5EF4-FFF2-40B4-BE49-F238E27FC236}">
                <a16:creationId xmlns:a16="http://schemas.microsoft.com/office/drawing/2014/main" id="{8C44E406-0A01-4BDB-AA62-5494FF7C1D68}"/>
              </a:ext>
            </a:extLst>
          </p:cNvPr>
          <p:cNvCxnSpPr>
            <a:cxnSpLocks/>
          </p:cNvCxnSpPr>
          <p:nvPr/>
        </p:nvCxnSpPr>
        <p:spPr>
          <a:xfrm flipH="1" flipV="1">
            <a:off x="4223792" y="3861048"/>
            <a:ext cx="1224136" cy="37129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B884DAD0-434A-4487-9DAA-5F3B733681CC}"/>
              </a:ext>
            </a:extLst>
          </p:cNvPr>
          <p:cNvCxnSpPr>
            <a:cxnSpLocks/>
          </p:cNvCxnSpPr>
          <p:nvPr/>
        </p:nvCxnSpPr>
        <p:spPr>
          <a:xfrm flipH="1">
            <a:off x="4223792" y="4352488"/>
            <a:ext cx="1224136" cy="156632"/>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44AFD285-6646-4F06-9B6A-B415F8573533}"/>
              </a:ext>
            </a:extLst>
          </p:cNvPr>
          <p:cNvSpPr>
            <a:spLocks noGrp="1"/>
          </p:cNvSpPr>
          <p:nvPr>
            <p:ph type="title"/>
          </p:nvPr>
        </p:nvSpPr>
        <p:spPr>
          <a:xfrm>
            <a:off x="386788" y="425509"/>
            <a:ext cx="9033167" cy="430887"/>
          </a:xfrm>
        </p:spPr>
        <p:txBody>
          <a:bodyPr/>
          <a:lstStyle/>
          <a:p>
            <a:pPr>
              <a:spcBef>
                <a:spcPts val="1067"/>
              </a:spcBef>
              <a:buClr>
                <a:schemeClr val="accent1"/>
              </a:buClr>
            </a:pPr>
            <a:r>
              <a:rPr lang="ru-RU" sz="2800" dirty="0"/>
              <a:t>Смешанный левый сдвиг</a:t>
            </a:r>
            <a:endParaRPr lang="en-GB" sz="2800" dirty="0"/>
          </a:p>
        </p:txBody>
      </p:sp>
      <p:sp>
        <p:nvSpPr>
          <p:cNvPr id="11" name="TextBox 10">
            <a:extLst>
              <a:ext uri="{FF2B5EF4-FFF2-40B4-BE49-F238E27FC236}">
                <a16:creationId xmlns:a16="http://schemas.microsoft.com/office/drawing/2014/main" id="{A564E939-F4E8-435A-8134-A9CFD8790935}"/>
              </a:ext>
            </a:extLst>
          </p:cNvPr>
          <p:cNvSpPr txBox="1"/>
          <p:nvPr/>
        </p:nvSpPr>
        <p:spPr>
          <a:xfrm>
            <a:off x="9341507" y="4531084"/>
            <a:ext cx="2918131" cy="1092607"/>
          </a:xfrm>
          <a:prstGeom prst="rect">
            <a:avLst/>
          </a:prstGeom>
          <a:noFill/>
        </p:spPr>
        <p:txBody>
          <a:bodyPr wrap="square" rtlCol="0" anchor="t">
            <a:spAutoFit/>
          </a:bodyPr>
          <a:lstStyle/>
          <a:p>
            <a:pPr marL="0" lvl="1">
              <a:spcBef>
                <a:spcPts val="600"/>
              </a:spcBef>
              <a:buClr>
                <a:schemeClr val="accent2"/>
              </a:buClr>
              <a:buSzPct val="125000"/>
            </a:pPr>
            <a:r>
              <a:rPr lang="en-US" sz="2000" b="1" dirty="0">
                <a:solidFill>
                  <a:srgbClr val="FF0000"/>
                </a:solidFill>
                <a:latin typeface="+mj-lt"/>
              </a:rPr>
              <a:t>ILS = 52,97</a:t>
            </a:r>
            <a:br>
              <a:rPr lang="en-US" sz="2000" b="1" dirty="0">
                <a:solidFill>
                  <a:srgbClr val="FF0000"/>
                </a:solidFill>
                <a:latin typeface="+mj-lt"/>
              </a:rPr>
            </a:br>
            <a:r>
              <a:rPr lang="en-US" sz="2000" b="1" dirty="0">
                <a:solidFill>
                  <a:srgbClr val="FF0000"/>
                </a:solidFill>
                <a:latin typeface="+mj-lt"/>
              </a:rPr>
              <a:t>BAND% = 20,8%</a:t>
            </a:r>
          </a:p>
          <a:p>
            <a:pPr marL="0" lvl="1">
              <a:spcBef>
                <a:spcPts val="600"/>
              </a:spcBef>
              <a:buClr>
                <a:schemeClr val="accent2"/>
              </a:buClr>
              <a:buSzPct val="125000"/>
            </a:pPr>
            <a:r>
              <a:rPr lang="en-US" sz="2000" b="1" dirty="0">
                <a:solidFill>
                  <a:srgbClr val="FF0000"/>
                </a:solidFill>
                <a:latin typeface="+mj-lt"/>
              </a:rPr>
              <a:t>IG% = 6,9%</a:t>
            </a:r>
            <a:endParaRPr lang="ru-RU" sz="2000" b="1" dirty="0">
              <a:solidFill>
                <a:srgbClr val="FF0000"/>
              </a:solidFill>
              <a:latin typeface="+mj-lt"/>
            </a:endParaRPr>
          </a:p>
        </p:txBody>
      </p:sp>
    </p:spTree>
    <p:extLst>
      <p:ext uri="{BB962C8B-B14F-4D97-AF65-F5344CB8AC3E}">
        <p14:creationId xmlns:p14="http://schemas.microsoft.com/office/powerpoint/2010/main" val="157123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F4ACDCE1-D0CC-4D98-8950-AD970DDDCB59}"/>
              </a:ext>
            </a:extLst>
          </p:cNvPr>
          <p:cNvSpPr txBox="1">
            <a:spLocks/>
          </p:cNvSpPr>
          <p:nvPr/>
        </p:nvSpPr>
        <p:spPr>
          <a:xfrm>
            <a:off x="277813" y="404813"/>
            <a:ext cx="8410475" cy="431800"/>
          </a:xfrm>
          <a:prstGeom prst="rect">
            <a:avLst/>
          </a:prstGeom>
        </p:spPr>
        <p:txBody>
          <a:bodyPr anchor="ctr"/>
          <a:lstStyle/>
          <a:p>
            <a:pPr eaLnBrk="1" hangingPunct="1">
              <a:lnSpc>
                <a:spcPct val="90000"/>
              </a:lnSpc>
              <a:defRPr/>
            </a:pPr>
            <a:r>
              <a:rPr lang="ru-RU" sz="2600" dirty="0">
                <a:solidFill>
                  <a:schemeClr val="accent1"/>
                </a:solidFill>
                <a:ea typeface="+mj-ea"/>
              </a:rPr>
              <a:t>Разброс результатов на конкурсе по подсчёту </a:t>
            </a:r>
            <a:r>
              <a:rPr lang="ru-RU" sz="2600" dirty="0" err="1">
                <a:solidFill>
                  <a:schemeClr val="accent1"/>
                </a:solidFill>
                <a:ea typeface="+mj-ea"/>
              </a:rPr>
              <a:t>лейкоформулы</a:t>
            </a:r>
            <a:r>
              <a:rPr lang="ru-RU" sz="2600" dirty="0">
                <a:solidFill>
                  <a:schemeClr val="accent1"/>
                </a:solidFill>
                <a:ea typeface="+mj-ea"/>
              </a:rPr>
              <a:t> на стенде </a:t>
            </a:r>
            <a:r>
              <a:rPr lang="en-US" sz="2600" dirty="0">
                <a:solidFill>
                  <a:schemeClr val="accent1"/>
                </a:solidFill>
                <a:ea typeface="+mj-ea"/>
              </a:rPr>
              <a:t>Sysmex</a:t>
            </a:r>
            <a:r>
              <a:rPr lang="ru-RU" sz="2600" dirty="0">
                <a:solidFill>
                  <a:schemeClr val="accent1"/>
                </a:solidFill>
                <a:ea typeface="+mj-ea"/>
              </a:rPr>
              <a:t> РКЛМ 2022</a:t>
            </a:r>
          </a:p>
        </p:txBody>
      </p:sp>
      <p:sp>
        <p:nvSpPr>
          <p:cNvPr id="73731" name="Дата 1">
            <a:extLst>
              <a:ext uri="{FF2B5EF4-FFF2-40B4-BE49-F238E27FC236}">
                <a16:creationId xmlns:a16="http://schemas.microsoft.com/office/drawing/2014/main" id="{D42D3236-3F28-4523-8A32-15128EC15EA3}"/>
              </a:ext>
            </a:extLst>
          </p:cNvPr>
          <p:cNvSpPr>
            <a:spLocks noGrp="1" noChangeArrowheads="1"/>
          </p:cNvSpPr>
          <p:nvPr>
            <p:ph type="dt" sz="quarter" idx="1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bodyPr>
          <a:lstStyle>
            <a:lvl1pPr>
              <a:spcBef>
                <a:spcPts val="600"/>
              </a:spcBef>
              <a:buClr>
                <a:schemeClr val="accent2"/>
              </a:buClr>
              <a:buSzPct val="125000"/>
              <a:buFont typeface="Arial" panose="020B0604020202020204" pitchFamily="34" charset="0"/>
              <a:buChar char="■"/>
              <a:defRPr sz="2000">
                <a:solidFill>
                  <a:schemeClr val="tx1"/>
                </a:solidFill>
                <a:latin typeface="Arial" panose="020B0604020202020204" pitchFamily="34" charset="0"/>
              </a:defRPr>
            </a:lvl1pPr>
            <a:lvl2pPr marL="539750" indent="-269875">
              <a:spcBef>
                <a:spcPts val="4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808038" indent="-269875">
              <a:spcBef>
                <a:spcPts val="400"/>
              </a:spcBef>
              <a:buClr>
                <a:schemeClr val="accent2"/>
              </a:buClr>
              <a:buSzPct val="110000"/>
              <a:buFont typeface="Symbol" panose="05050102010706020507" pitchFamily="18" charset="2"/>
              <a:buChar char="·"/>
              <a:defRPr>
                <a:solidFill>
                  <a:schemeClr val="tx1"/>
                </a:solidFill>
                <a:latin typeface="Arial" panose="020B0604020202020204" pitchFamily="34" charset="0"/>
              </a:defRPr>
            </a:lvl3pPr>
            <a:lvl4pPr marL="1600200" indent="-228600">
              <a:spcBef>
                <a:spcPts val="1200"/>
              </a:spcBef>
              <a:buFont typeface="Arial" panose="020B0604020202020204" pitchFamily="34" charset="0"/>
              <a:defRPr sz="2200">
                <a:solidFill>
                  <a:schemeClr val="accent1"/>
                </a:solidFill>
                <a:latin typeface="Arial" panose="020B0604020202020204" pitchFamily="34" charset="0"/>
              </a:defRPr>
            </a:lvl4pPr>
            <a:lvl5pPr marL="2057400" indent="-228600">
              <a:spcBef>
                <a:spcPts val="1200"/>
              </a:spcBef>
              <a:buFont typeface="Arial" panose="020B0604020202020204" pitchFamily="34" charset="0"/>
              <a:defRPr sz="2200">
                <a:solidFill>
                  <a:schemeClr val="tx1"/>
                </a:solidFill>
                <a:latin typeface="Georgia" panose="02040502050405020303" pitchFamily="18" charset="0"/>
              </a:defRPr>
            </a:lvl5pPr>
            <a:lvl6pPr marL="25146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6pPr>
            <a:lvl7pPr marL="29718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7pPr>
            <a:lvl8pPr marL="34290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8pPr>
            <a:lvl9pPr marL="38862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9pPr>
          </a:lstStyle>
          <a:p>
            <a:pPr fontAlgn="base">
              <a:spcBef>
                <a:spcPct val="0"/>
              </a:spcBef>
              <a:spcAft>
                <a:spcPct val="0"/>
              </a:spcAft>
              <a:buClrTx/>
              <a:buSzTx/>
              <a:buFontTx/>
              <a:buNone/>
            </a:pPr>
            <a:endParaRPr lang="en-US" altLang="en-US" sz="800">
              <a:solidFill>
                <a:schemeClr val="bg1"/>
              </a:solidFill>
              <a:cs typeface="Arial" panose="020B0604020202020204" pitchFamily="34" charset="0"/>
            </a:endParaRPr>
          </a:p>
        </p:txBody>
      </p:sp>
      <p:sp>
        <p:nvSpPr>
          <p:cNvPr id="73732" name="Нижний колонтитул 2">
            <a:extLst>
              <a:ext uri="{FF2B5EF4-FFF2-40B4-BE49-F238E27FC236}">
                <a16:creationId xmlns:a16="http://schemas.microsoft.com/office/drawing/2014/main" id="{D52F2743-57A8-4A3D-AA44-8A0AD0669510}"/>
              </a:ext>
            </a:extLst>
          </p:cNvPr>
          <p:cNvSpPr>
            <a:spLocks noGrp="1" noChangeArrowheads="1"/>
          </p:cNvSpPr>
          <p:nvPr>
            <p:ph type="ftr"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600"/>
              </a:spcBef>
              <a:buClr>
                <a:schemeClr val="accent2"/>
              </a:buClr>
              <a:buSzPct val="125000"/>
              <a:buFont typeface="Arial" panose="020B0604020202020204" pitchFamily="34" charset="0"/>
              <a:buChar char="■"/>
              <a:defRPr sz="2000">
                <a:solidFill>
                  <a:schemeClr val="tx1"/>
                </a:solidFill>
                <a:latin typeface="Arial" panose="020B0604020202020204" pitchFamily="34" charset="0"/>
              </a:defRPr>
            </a:lvl1pPr>
            <a:lvl2pPr marL="539750" indent="-269875">
              <a:spcBef>
                <a:spcPts val="4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808038" indent="-269875">
              <a:spcBef>
                <a:spcPts val="400"/>
              </a:spcBef>
              <a:buClr>
                <a:schemeClr val="accent2"/>
              </a:buClr>
              <a:buSzPct val="110000"/>
              <a:buFont typeface="Symbol" panose="05050102010706020507" pitchFamily="18" charset="2"/>
              <a:buChar char="·"/>
              <a:defRPr>
                <a:solidFill>
                  <a:schemeClr val="tx1"/>
                </a:solidFill>
                <a:latin typeface="Arial" panose="020B0604020202020204" pitchFamily="34" charset="0"/>
              </a:defRPr>
            </a:lvl3pPr>
            <a:lvl4pPr marL="1600200" indent="-228600">
              <a:spcBef>
                <a:spcPts val="1200"/>
              </a:spcBef>
              <a:buFont typeface="Arial" panose="020B0604020202020204" pitchFamily="34" charset="0"/>
              <a:defRPr sz="2200">
                <a:solidFill>
                  <a:schemeClr val="accent1"/>
                </a:solidFill>
                <a:latin typeface="Arial" panose="020B0604020202020204" pitchFamily="34" charset="0"/>
              </a:defRPr>
            </a:lvl4pPr>
            <a:lvl5pPr marL="2057400" indent="-228600">
              <a:spcBef>
                <a:spcPts val="1200"/>
              </a:spcBef>
              <a:buFont typeface="Arial" panose="020B0604020202020204" pitchFamily="34" charset="0"/>
              <a:defRPr sz="2200">
                <a:solidFill>
                  <a:schemeClr val="tx1"/>
                </a:solidFill>
                <a:latin typeface="Georgia" panose="02040502050405020303" pitchFamily="18" charset="0"/>
              </a:defRPr>
            </a:lvl5pPr>
            <a:lvl6pPr marL="25146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6pPr>
            <a:lvl7pPr marL="29718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7pPr>
            <a:lvl8pPr marL="34290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8pPr>
            <a:lvl9pPr marL="38862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9pPr>
          </a:lstStyle>
          <a:p>
            <a:pPr fontAlgn="base">
              <a:spcBef>
                <a:spcPct val="0"/>
              </a:spcBef>
              <a:spcAft>
                <a:spcPct val="0"/>
              </a:spcAft>
              <a:buClrTx/>
              <a:buSzTx/>
              <a:buFontTx/>
              <a:buNone/>
            </a:pPr>
            <a:r>
              <a:rPr lang="ru-RU" altLang="en-US" sz="800">
                <a:solidFill>
                  <a:schemeClr val="accent1"/>
                </a:solidFill>
                <a:cs typeface="Arial" panose="020B0604020202020204" pitchFamily="34" charset="0"/>
              </a:rPr>
              <a:t>Точная оценка левого сдвига</a:t>
            </a:r>
            <a:endParaRPr lang="de-DE" altLang="en-US" sz="800">
              <a:solidFill>
                <a:schemeClr val="accent1"/>
              </a:solidFill>
              <a:cs typeface="Arial" panose="020B0604020202020204" pitchFamily="34" charset="0"/>
            </a:endParaRPr>
          </a:p>
        </p:txBody>
      </p:sp>
      <p:pic>
        <p:nvPicPr>
          <p:cNvPr id="73733" name="Chart 7">
            <a:extLst>
              <a:ext uri="{FF2B5EF4-FFF2-40B4-BE49-F238E27FC236}">
                <a16:creationId xmlns:a16="http://schemas.microsoft.com/office/drawing/2014/main" id="{9D46A77F-D7AC-4F90-B5CB-D3F7AF1B8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1314450"/>
            <a:ext cx="8840787"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Content Placeholder 2">
            <a:extLst>
              <a:ext uri="{FF2B5EF4-FFF2-40B4-BE49-F238E27FC236}">
                <a16:creationId xmlns:a16="http://schemas.microsoft.com/office/drawing/2014/main" id="{D2629750-ED2C-46A4-BBC2-8BEB7725F030}"/>
              </a:ext>
            </a:extLst>
          </p:cNvPr>
          <p:cNvSpPr txBox="1">
            <a:spLocks noChangeArrowheads="1"/>
          </p:cNvSpPr>
          <p:nvPr/>
        </p:nvSpPr>
        <p:spPr bwMode="auto">
          <a:xfrm>
            <a:off x="334963" y="1268413"/>
            <a:ext cx="1152048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2"/>
              </a:buClr>
              <a:buSzPct val="125000"/>
              <a:buFont typeface="Arial" panose="020B0604020202020204" pitchFamily="34" charset="0"/>
              <a:buChar char="■"/>
              <a:defRPr sz="2000">
                <a:solidFill>
                  <a:schemeClr val="tx1"/>
                </a:solidFill>
                <a:latin typeface="Arial" panose="020B0604020202020204" pitchFamily="34" charset="0"/>
              </a:defRPr>
            </a:lvl1pPr>
            <a:lvl2pPr marL="539750" indent="-269875">
              <a:spcBef>
                <a:spcPts val="4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808038" indent="-269875">
              <a:spcBef>
                <a:spcPts val="400"/>
              </a:spcBef>
              <a:buClr>
                <a:schemeClr val="accent2"/>
              </a:buClr>
              <a:buSzPct val="110000"/>
              <a:buFont typeface="Symbol" panose="05050102010706020507" pitchFamily="18" charset="2"/>
              <a:buChar char="·"/>
              <a:defRPr>
                <a:solidFill>
                  <a:schemeClr val="tx1"/>
                </a:solidFill>
                <a:latin typeface="Arial" panose="020B0604020202020204" pitchFamily="34" charset="0"/>
              </a:defRPr>
            </a:lvl3pPr>
            <a:lvl4pPr marL="1600200" indent="-228600">
              <a:spcBef>
                <a:spcPts val="1200"/>
              </a:spcBef>
              <a:buFont typeface="Arial" panose="020B0604020202020204" pitchFamily="34" charset="0"/>
              <a:defRPr sz="2200">
                <a:solidFill>
                  <a:schemeClr val="accent1"/>
                </a:solidFill>
                <a:latin typeface="Arial" panose="020B0604020202020204" pitchFamily="34" charset="0"/>
              </a:defRPr>
            </a:lvl4pPr>
            <a:lvl5pPr marL="2057400" indent="-228600">
              <a:spcBef>
                <a:spcPts val="1200"/>
              </a:spcBef>
              <a:buFont typeface="Arial" panose="020B0604020202020204" pitchFamily="34" charset="0"/>
              <a:defRPr sz="2200">
                <a:solidFill>
                  <a:schemeClr val="tx1"/>
                </a:solidFill>
                <a:latin typeface="Georgia" panose="02040502050405020303" pitchFamily="18" charset="0"/>
              </a:defRPr>
            </a:lvl5pPr>
            <a:lvl6pPr marL="25146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6pPr>
            <a:lvl7pPr marL="29718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7pPr>
            <a:lvl8pPr marL="34290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8pPr>
            <a:lvl9pPr marL="38862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9pPr>
          </a:lstStyle>
          <a:p>
            <a:pPr eaLnBrk="1" hangingPunct="1">
              <a:buFont typeface="Arial" panose="020B0604020202020204" pitchFamily="34" charset="0"/>
              <a:buNone/>
            </a:pPr>
            <a:r>
              <a:rPr lang="en-US" altLang="en-US" sz="3200" b="1"/>
              <a:t>CV = 36%</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91344" y="407140"/>
            <a:ext cx="11112260" cy="400110"/>
          </a:xfrm>
        </p:spPr>
        <p:txBody>
          <a:bodyPr/>
          <a:lstStyle/>
          <a:p>
            <a:r>
              <a:rPr lang="ru-RU" dirty="0"/>
              <a:t>Текущая ситуация…</a:t>
            </a:r>
          </a:p>
        </p:txBody>
      </p:sp>
      <p:sp>
        <p:nvSpPr>
          <p:cNvPr id="10" name="TextBox 9">
            <a:extLst>
              <a:ext uri="{FF2B5EF4-FFF2-40B4-BE49-F238E27FC236}">
                <a16:creationId xmlns:a16="http://schemas.microsoft.com/office/drawing/2014/main" id="{0940FE42-91DF-467D-B526-2D5C53516EB1}"/>
              </a:ext>
            </a:extLst>
          </p:cNvPr>
          <p:cNvSpPr txBox="1"/>
          <p:nvPr/>
        </p:nvSpPr>
        <p:spPr>
          <a:xfrm>
            <a:off x="3215680" y="1196752"/>
            <a:ext cx="8856984" cy="5016758"/>
          </a:xfrm>
          <a:prstGeom prst="rect">
            <a:avLst/>
          </a:prstGeom>
          <a:noFill/>
        </p:spPr>
        <p:txBody>
          <a:bodyPr wrap="square" rtlCol="0" anchor="t">
            <a:spAutoFit/>
          </a:bodyPr>
          <a:lstStyle/>
          <a:p>
            <a:pPr marL="269875" lvl="1" indent="-269875">
              <a:spcBef>
                <a:spcPts val="600"/>
              </a:spcBef>
              <a:buClr>
                <a:schemeClr val="accent2"/>
              </a:buClr>
              <a:buSzPct val="125000"/>
              <a:buFont typeface="Arial" panose="020B0604020202020204" pitchFamily="34" charset="0"/>
              <a:buChar char="■"/>
            </a:pPr>
            <a:r>
              <a:rPr lang="ru-RU" altLang="en-US" sz="2000" dirty="0"/>
              <a:t>Ежедневно большое количество лабораторий тратит очень много времени на пересмотр мазков в том числе для оценки левого сдвига и выдачи </a:t>
            </a:r>
            <a:r>
              <a:rPr lang="ru-RU" altLang="en-US" sz="2000" dirty="0" err="1"/>
              <a:t>лейкоформулы</a:t>
            </a:r>
            <a:r>
              <a:rPr lang="ru-RU" altLang="en-US" sz="2000" dirty="0"/>
              <a:t> глазами. Во многих клиниках по прежнему востребован такой показатель как </a:t>
            </a:r>
            <a:r>
              <a:rPr lang="ru-RU" altLang="en-US" sz="2000" dirty="0" err="1"/>
              <a:t>палочкоядерные</a:t>
            </a:r>
            <a:r>
              <a:rPr lang="ru-RU" altLang="en-US" sz="2000" dirty="0"/>
              <a:t> нейтрофилы. </a:t>
            </a:r>
          </a:p>
          <a:p>
            <a:pPr marL="269875" lvl="1" indent="-269875">
              <a:spcBef>
                <a:spcPts val="600"/>
              </a:spcBef>
              <a:buClr>
                <a:schemeClr val="accent2"/>
              </a:buClr>
              <a:buSzPct val="125000"/>
              <a:buFont typeface="Arial" panose="020B0604020202020204" pitchFamily="34" charset="0"/>
              <a:buChar char="■"/>
            </a:pPr>
            <a:endParaRPr lang="ru-RU" sz="2000" dirty="0">
              <a:latin typeface="+mj-lt"/>
            </a:endParaRPr>
          </a:p>
          <a:p>
            <a:pPr marL="269875" lvl="1" indent="-269875">
              <a:spcBef>
                <a:spcPts val="600"/>
              </a:spcBef>
              <a:buClr>
                <a:schemeClr val="accent2"/>
              </a:buClr>
              <a:buSzPct val="125000"/>
              <a:buFont typeface="Arial" panose="020B0604020202020204" pitchFamily="34" charset="0"/>
              <a:buChar char="■"/>
            </a:pPr>
            <a:r>
              <a:rPr lang="ru-RU" sz="2000" dirty="0">
                <a:latin typeface="+mj-lt"/>
              </a:rPr>
              <a:t>В то же время современные анализаторы имеют множество возможностей для точной оценки и измерения левого сдвига. Эти возможности не изучены или порой не воспринимаются всерьёз. Считается что глаза – это лучше, хотя сегодня мы ещё раз убедимся в обратном.</a:t>
            </a:r>
          </a:p>
          <a:p>
            <a:pPr marL="269875" lvl="1" indent="-269875">
              <a:spcBef>
                <a:spcPts val="600"/>
              </a:spcBef>
              <a:buClr>
                <a:schemeClr val="accent2"/>
              </a:buClr>
              <a:buSzPct val="125000"/>
              <a:buFont typeface="Arial" panose="020B0604020202020204" pitchFamily="34" charset="0"/>
              <a:buChar char="■"/>
            </a:pPr>
            <a:endParaRPr lang="en-US" sz="2000" dirty="0">
              <a:latin typeface="+mj-lt"/>
            </a:endParaRPr>
          </a:p>
          <a:p>
            <a:pPr marL="269875" lvl="1" indent="-269875">
              <a:spcBef>
                <a:spcPts val="600"/>
              </a:spcBef>
              <a:buClr>
                <a:schemeClr val="accent2"/>
              </a:buClr>
              <a:buSzPct val="125000"/>
              <a:buFont typeface="Arial" panose="020B0604020202020204" pitchFamily="34" charset="0"/>
              <a:buChar char="■"/>
            </a:pPr>
            <a:r>
              <a:rPr lang="ru-RU" altLang="en-US" sz="2000" dirty="0"/>
              <a:t>На основе выдаваемых показателей клиницисты принимают свои решения. Знание и умение использовать новые технологии – это уверенность лаборатории. Уверенность – ключ к успеху и новому уровню качества получаемых результатов и диагностике. </a:t>
            </a:r>
          </a:p>
        </p:txBody>
      </p:sp>
      <p:pic>
        <p:nvPicPr>
          <p:cNvPr id="2050" name="Picture 2">
            <a:extLst>
              <a:ext uri="{FF2B5EF4-FFF2-40B4-BE49-F238E27FC236}">
                <a16:creationId xmlns:a16="http://schemas.microsoft.com/office/drawing/2014/main" id="{4F505DA5-071E-4AA0-A5A4-FA13CAB95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30" y="1952183"/>
            <a:ext cx="3505896" cy="350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445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Inhaltsplatzhalter 7">
            <a:extLst>
              <a:ext uri="{FF2B5EF4-FFF2-40B4-BE49-F238E27FC236}">
                <a16:creationId xmlns:a16="http://schemas.microsoft.com/office/drawing/2014/main" id="{22F5D87F-6458-4EC9-BE0C-E599403E88B6}"/>
              </a:ext>
            </a:extLst>
          </p:cNvPr>
          <p:cNvSpPr>
            <a:spLocks noGrp="1"/>
          </p:cNvSpPr>
          <p:nvPr>
            <p:ph idx="1"/>
          </p:nvPr>
        </p:nvSpPr>
        <p:spPr>
          <a:xfrm>
            <a:off x="6203950" y="1268413"/>
            <a:ext cx="5651500" cy="5040312"/>
          </a:xfrm>
        </p:spPr>
        <p:txBody>
          <a:bodyPr/>
          <a:lstStyle/>
          <a:p>
            <a:r>
              <a:rPr lang="ru-RU" altLang="en-US"/>
              <a:t>Нейтрофильные гранулоциты показывают признаки активации, такие как:</a:t>
            </a:r>
            <a:endParaRPr lang="de-DE" altLang="en-US"/>
          </a:p>
          <a:p>
            <a:pPr lvl="1"/>
            <a:r>
              <a:rPr lang="ru-RU" altLang="en-US"/>
              <a:t>вакуолизация</a:t>
            </a:r>
            <a:r>
              <a:rPr lang="de-DE" altLang="en-US"/>
              <a:t> </a:t>
            </a:r>
          </a:p>
          <a:p>
            <a:pPr lvl="1"/>
            <a:r>
              <a:rPr lang="ru-RU" altLang="en-US"/>
              <a:t>токсогенная зернистость</a:t>
            </a:r>
            <a:endParaRPr lang="de-DE" altLang="en-US"/>
          </a:p>
          <a:p>
            <a:pPr lvl="1"/>
            <a:r>
              <a:rPr lang="ru-RU" altLang="en-US"/>
              <a:t>Тельца Деле</a:t>
            </a:r>
            <a:endParaRPr lang="de-DE" altLang="en-US"/>
          </a:p>
        </p:txBody>
      </p:sp>
      <p:sp>
        <p:nvSpPr>
          <p:cNvPr id="74755" name="Titel 1">
            <a:extLst>
              <a:ext uri="{FF2B5EF4-FFF2-40B4-BE49-F238E27FC236}">
                <a16:creationId xmlns:a16="http://schemas.microsoft.com/office/drawing/2014/main" id="{2558C7FF-EC80-4AD2-9528-807D01FDB501}"/>
              </a:ext>
            </a:extLst>
          </p:cNvPr>
          <p:cNvSpPr>
            <a:spLocks noGrp="1"/>
          </p:cNvSpPr>
          <p:nvPr>
            <p:ph type="title"/>
          </p:nvPr>
        </p:nvSpPr>
        <p:spPr>
          <a:xfrm>
            <a:off x="334963" y="104775"/>
            <a:ext cx="8783637" cy="800100"/>
          </a:xfrm>
        </p:spPr>
        <p:txBody>
          <a:bodyPr/>
          <a:lstStyle/>
          <a:p>
            <a:r>
              <a:rPr lang="ru-RU" altLang="en-US"/>
              <a:t>Дополнительные морфологические находки в таких образцах</a:t>
            </a:r>
            <a:endParaRPr lang="de-DE" altLang="en-US"/>
          </a:p>
        </p:txBody>
      </p:sp>
      <p:pic>
        <p:nvPicPr>
          <p:cNvPr id="74756" name="Grafik 10" descr="Ein Bild, das Essen enthält.&#10;&#10;Automatisch generierte Beschreibung">
            <a:extLst>
              <a:ext uri="{FF2B5EF4-FFF2-40B4-BE49-F238E27FC236}">
                <a16:creationId xmlns:a16="http://schemas.microsoft.com/office/drawing/2014/main" id="{38FBD50C-9E54-4B5C-A13C-A660FDA54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8" y="1206500"/>
            <a:ext cx="2455862"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Grafik 15" descr="Ein Bild, das Essen enthält.&#10;&#10;Automatisch generierte Beschreibung">
            <a:extLst>
              <a:ext uri="{FF2B5EF4-FFF2-40B4-BE49-F238E27FC236}">
                <a16:creationId xmlns:a16="http://schemas.microsoft.com/office/drawing/2014/main" id="{33F5C776-D327-4EFD-B019-BCF371DDD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 y="3719513"/>
            <a:ext cx="2452688"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platzhalter 8" descr="Ein Bild, das Essen enthält.&#10;&#10;Automatisch generierte Beschreibung">
            <a:extLst>
              <a:ext uri="{FF2B5EF4-FFF2-40B4-BE49-F238E27FC236}">
                <a16:creationId xmlns:a16="http://schemas.microsoft.com/office/drawing/2014/main" id="{5199265E-292B-4341-BA61-C87EF87DF086}"/>
              </a:ext>
            </a:extLst>
          </p:cNvPr>
          <p:cNvPicPr>
            <a:picLocks noGrp="1" noChangeAspect="1"/>
          </p:cNvPicPr>
          <p:nvPr>
            <p:ph type="pic" sz="quarter" idx="10"/>
          </p:nvPr>
        </p:nvPicPr>
        <p:blipFill>
          <a:blip r:embed="rId5"/>
          <a:srcRect t="5666" b="5666"/>
          <a:stretch>
            <a:fillRect/>
          </a:stretch>
        </p:blipFill>
        <p:spPr>
          <a:xfrm>
            <a:off x="263525" y="1200150"/>
            <a:ext cx="2454275" cy="2466975"/>
          </a:xfrm>
        </p:spPr>
      </p:pic>
      <p:pic>
        <p:nvPicPr>
          <p:cNvPr id="74759" name="Grafik 19" descr="Ein Bild, das Läufer enthält.&#10;&#10;Automatisch generierte Beschreibung">
            <a:extLst>
              <a:ext uri="{FF2B5EF4-FFF2-40B4-BE49-F238E27FC236}">
                <a16:creationId xmlns:a16="http://schemas.microsoft.com/office/drawing/2014/main" id="{EF1E03C9-5330-4105-8C1C-4D5C8ECA93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6063" y="3738563"/>
            <a:ext cx="2452687"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2F8FEEDA-3A11-4AA2-8024-F902D25FB75E}"/>
              </a:ext>
            </a:extLst>
          </p:cNvPr>
          <p:cNvSpPr>
            <a:spLocks noGrp="1"/>
          </p:cNvSpPr>
          <p:nvPr>
            <p:ph type="dt" sz="quarter" idx="12"/>
          </p:nvPr>
        </p:nvSpPr>
        <p:spPr/>
        <p:txBody>
          <a:bodyPr/>
          <a:lstStyle/>
          <a:p>
            <a:pPr>
              <a:defRPr/>
            </a:pPr>
            <a:endParaRPr lang="en-GB"/>
          </a:p>
        </p:txBody>
      </p:sp>
      <p:sp>
        <p:nvSpPr>
          <p:cNvPr id="4" name="Footer Placeholder 3">
            <a:extLst>
              <a:ext uri="{FF2B5EF4-FFF2-40B4-BE49-F238E27FC236}">
                <a16:creationId xmlns:a16="http://schemas.microsoft.com/office/drawing/2014/main" id="{7409B10B-A17A-43F9-B718-264DEB6FFADC}"/>
              </a:ext>
            </a:extLst>
          </p:cNvPr>
          <p:cNvSpPr>
            <a:spLocks noGrp="1"/>
          </p:cNvSpPr>
          <p:nvPr>
            <p:ph type="ftr" sz="quarter" idx="13"/>
          </p:nvPr>
        </p:nvSpPr>
        <p:spPr/>
        <p:txBody>
          <a:bodyPr/>
          <a:lstStyle/>
          <a:p>
            <a:pPr>
              <a:defRPr/>
            </a:pPr>
            <a:r>
              <a:rPr lang="ru-RU"/>
              <a:t>Точная оценка левого сдвига</a:t>
            </a:r>
            <a:endParaRPr lang="en-GB"/>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Заголовок 1">
            <a:extLst>
              <a:ext uri="{FF2B5EF4-FFF2-40B4-BE49-F238E27FC236}">
                <a16:creationId xmlns:a16="http://schemas.microsoft.com/office/drawing/2014/main" id="{D36C764D-3928-47A2-B919-C3F35F92AFD9}"/>
              </a:ext>
            </a:extLst>
          </p:cNvPr>
          <p:cNvSpPr>
            <a:spLocks noGrp="1"/>
          </p:cNvSpPr>
          <p:nvPr>
            <p:ph type="title"/>
          </p:nvPr>
        </p:nvSpPr>
        <p:spPr>
          <a:xfrm>
            <a:off x="1268413" y="242888"/>
            <a:ext cx="3578225" cy="568325"/>
          </a:xfrm>
          <a:ln>
            <a:miter lim="800000"/>
            <a:headEnd/>
            <a:tailEnd/>
          </a:ln>
        </p:spPr>
        <p:txBody>
          <a:bodyPr/>
          <a:lstStyle/>
          <a:p>
            <a:r>
              <a:rPr lang="ru-RU" altLang="en-US"/>
              <a:t>Пациент з.,93 года</a:t>
            </a:r>
          </a:p>
        </p:txBody>
      </p:sp>
      <p:sp>
        <p:nvSpPr>
          <p:cNvPr id="3" name="Рисунок 2">
            <a:extLst>
              <a:ext uri="{FF2B5EF4-FFF2-40B4-BE49-F238E27FC236}">
                <a16:creationId xmlns:a16="http://schemas.microsoft.com/office/drawing/2014/main" id="{4C101A3B-2208-4DBF-9C06-D36E5F0FA126}"/>
              </a:ext>
            </a:extLst>
          </p:cNvPr>
          <p:cNvSpPr>
            <a:spLocks noGrp="1"/>
          </p:cNvSpPr>
          <p:nvPr>
            <p:ph type="pic" idx="1"/>
          </p:nvPr>
        </p:nvSpPr>
        <p:spPr>
          <a:xfrm>
            <a:off x="6096000" y="0"/>
            <a:ext cx="6102350" cy="6858000"/>
          </a:xfrm>
        </p:spPr>
      </p:sp>
      <p:sp>
        <p:nvSpPr>
          <p:cNvPr id="4" name="Текст 3">
            <a:extLst>
              <a:ext uri="{FF2B5EF4-FFF2-40B4-BE49-F238E27FC236}">
                <a16:creationId xmlns:a16="http://schemas.microsoft.com/office/drawing/2014/main" id="{7C7911A0-349A-48CF-B34C-8E82159B1BBD}"/>
              </a:ext>
            </a:extLst>
          </p:cNvPr>
          <p:cNvSpPr>
            <a:spLocks noGrp="1"/>
          </p:cNvSpPr>
          <p:nvPr>
            <p:ph type="body" sz="half" idx="2"/>
          </p:nvPr>
        </p:nvSpPr>
        <p:spPr>
          <a:xfrm>
            <a:off x="74613" y="1058863"/>
            <a:ext cx="5800725" cy="4141787"/>
          </a:xfrm>
        </p:spPr>
        <p:txBody>
          <a:bodyPr>
            <a:normAutofit fontScale="92500" lnSpcReduction="10000"/>
          </a:bodyPr>
          <a:lstStyle/>
          <a:p>
            <a:pPr>
              <a:defRPr/>
            </a:pPr>
            <a:r>
              <a:rPr lang="ru-RU" sz="2000" dirty="0"/>
              <a:t>26 апреля госпитализирован в отделение травматологии с закрытым переломом шейки бедра, </a:t>
            </a:r>
            <a:r>
              <a:rPr lang="ru-RU" sz="2000" dirty="0" err="1"/>
              <a:t>субкапитальным</a:t>
            </a:r>
            <a:r>
              <a:rPr lang="ru-RU" sz="2000" dirty="0"/>
              <a:t> переломом левой бедренной кости.</a:t>
            </a:r>
          </a:p>
          <a:p>
            <a:pPr>
              <a:defRPr/>
            </a:pPr>
            <a:endParaRPr lang="ru-RU" sz="2000" dirty="0"/>
          </a:p>
          <a:p>
            <a:pPr>
              <a:defRPr/>
            </a:pPr>
            <a:r>
              <a:rPr lang="ru-RU" sz="2000" dirty="0"/>
              <a:t>29 апреля отказался от дальнейшей госпитализации, выписан.</a:t>
            </a:r>
          </a:p>
          <a:p>
            <a:pPr>
              <a:defRPr/>
            </a:pPr>
            <a:endParaRPr lang="ru-RU" sz="2000" dirty="0"/>
          </a:p>
          <a:p>
            <a:pPr>
              <a:defRPr/>
            </a:pPr>
            <a:r>
              <a:rPr lang="ru-RU" sz="2000" dirty="0"/>
              <a:t>6 мая повторная госпитализация с диагнозом </a:t>
            </a:r>
            <a:r>
              <a:rPr lang="ru-RU" sz="2000" dirty="0" err="1"/>
              <a:t>копростаз</a:t>
            </a:r>
            <a:r>
              <a:rPr lang="ru-RU" sz="2000" dirty="0"/>
              <a:t>.</a:t>
            </a:r>
          </a:p>
          <a:p>
            <a:pPr>
              <a:defRPr/>
            </a:pPr>
            <a:endParaRPr lang="ru-RU" sz="2000" dirty="0"/>
          </a:p>
          <a:p>
            <a:pPr>
              <a:defRPr/>
            </a:pPr>
            <a:r>
              <a:rPr lang="ru-RU" sz="2000" dirty="0"/>
              <a:t>18 мая после реанимационных мероприятий диагностирована смерть, причина смерти – ТЭЛА.</a:t>
            </a:r>
          </a:p>
        </p:txBody>
      </p:sp>
      <p:graphicFrame>
        <p:nvGraphicFramePr>
          <p:cNvPr id="5" name="Таблица 5">
            <a:extLst>
              <a:ext uri="{FF2B5EF4-FFF2-40B4-BE49-F238E27FC236}">
                <a16:creationId xmlns:a16="http://schemas.microsoft.com/office/drawing/2014/main" id="{4A8384B8-EAED-41DA-ADFD-5EDDB9FB1CAC}"/>
              </a:ext>
            </a:extLst>
          </p:cNvPr>
          <p:cNvGraphicFramePr>
            <a:graphicFrameLocks noGrp="1"/>
          </p:cNvGraphicFramePr>
          <p:nvPr/>
        </p:nvGraphicFramePr>
        <p:xfrm>
          <a:off x="6292886" y="1527691"/>
          <a:ext cx="5708322" cy="3825477"/>
        </p:xfrm>
        <a:graphic>
          <a:graphicData uri="http://schemas.openxmlformats.org/drawingml/2006/table">
            <a:tbl>
              <a:tblPr firstRow="1" bandRow="1">
                <a:tableStyleId>{5C22544A-7EE6-4342-B048-85BDC9FD1C3A}</a:tableStyleId>
              </a:tblPr>
              <a:tblGrid>
                <a:gridCol w="1427082">
                  <a:extLst>
                    <a:ext uri="{9D8B030D-6E8A-4147-A177-3AD203B41FA5}">
                      <a16:colId xmlns:a16="http://schemas.microsoft.com/office/drawing/2014/main" val="20000"/>
                    </a:ext>
                  </a:extLst>
                </a:gridCol>
                <a:gridCol w="713540">
                  <a:extLst>
                    <a:ext uri="{9D8B030D-6E8A-4147-A177-3AD203B41FA5}">
                      <a16:colId xmlns:a16="http://schemas.microsoft.com/office/drawing/2014/main" val="20001"/>
                    </a:ext>
                  </a:extLst>
                </a:gridCol>
                <a:gridCol w="713540">
                  <a:extLst>
                    <a:ext uri="{9D8B030D-6E8A-4147-A177-3AD203B41FA5}">
                      <a16:colId xmlns:a16="http://schemas.microsoft.com/office/drawing/2014/main" val="20002"/>
                    </a:ext>
                  </a:extLst>
                </a:gridCol>
                <a:gridCol w="713540">
                  <a:extLst>
                    <a:ext uri="{9D8B030D-6E8A-4147-A177-3AD203B41FA5}">
                      <a16:colId xmlns:a16="http://schemas.microsoft.com/office/drawing/2014/main" val="20003"/>
                    </a:ext>
                  </a:extLst>
                </a:gridCol>
                <a:gridCol w="713540">
                  <a:extLst>
                    <a:ext uri="{9D8B030D-6E8A-4147-A177-3AD203B41FA5}">
                      <a16:colId xmlns:a16="http://schemas.microsoft.com/office/drawing/2014/main" val="20004"/>
                    </a:ext>
                  </a:extLst>
                </a:gridCol>
                <a:gridCol w="713540">
                  <a:extLst>
                    <a:ext uri="{9D8B030D-6E8A-4147-A177-3AD203B41FA5}">
                      <a16:colId xmlns:a16="http://schemas.microsoft.com/office/drawing/2014/main" val="20005"/>
                    </a:ext>
                  </a:extLst>
                </a:gridCol>
                <a:gridCol w="713540">
                  <a:extLst>
                    <a:ext uri="{9D8B030D-6E8A-4147-A177-3AD203B41FA5}">
                      <a16:colId xmlns:a16="http://schemas.microsoft.com/office/drawing/2014/main" val="20006"/>
                    </a:ext>
                  </a:extLst>
                </a:gridCol>
              </a:tblGrid>
              <a:tr h="425053">
                <a:tc>
                  <a:txBody>
                    <a:bodyPr/>
                    <a:lstStyle/>
                    <a:p>
                      <a:endParaRPr lang="ru-RU" dirty="0">
                        <a:highlight>
                          <a:srgbClr val="C0C0C0"/>
                        </a:highlight>
                      </a:endParaRPr>
                    </a:p>
                  </a:txBody>
                  <a:tcPr>
                    <a:solidFill>
                      <a:schemeClr val="bg1">
                        <a:lumMod val="85000"/>
                      </a:schemeClr>
                    </a:solidFill>
                  </a:tcPr>
                </a:tc>
                <a:tc gridSpan="2">
                  <a:txBody>
                    <a:bodyPr/>
                    <a:lstStyle/>
                    <a:p>
                      <a:pPr algn="ctr"/>
                      <a:r>
                        <a:rPr lang="ru-RU" b="0" dirty="0">
                          <a:highlight>
                            <a:srgbClr val="808080"/>
                          </a:highlight>
                        </a:rPr>
                        <a:t>11 мая</a:t>
                      </a:r>
                    </a:p>
                  </a:txBody>
                  <a:tcPr>
                    <a:solidFill>
                      <a:schemeClr val="bg1">
                        <a:lumMod val="50000"/>
                      </a:schemeClr>
                    </a:solidFill>
                  </a:tcPr>
                </a:tc>
                <a:tc hMerge="1">
                  <a:txBody>
                    <a:bodyPr/>
                    <a:lstStyle/>
                    <a:p>
                      <a:pPr algn="ctr"/>
                      <a:endParaRPr lang="ru-RU" b="0" dirty="0">
                        <a:highlight>
                          <a:srgbClr val="808080"/>
                        </a:highlight>
                      </a:endParaRPr>
                    </a:p>
                  </a:txBody>
                  <a:tcPr>
                    <a:solidFill>
                      <a:schemeClr val="bg1">
                        <a:lumMod val="50000"/>
                      </a:schemeClr>
                    </a:solidFill>
                  </a:tcPr>
                </a:tc>
                <a:tc gridSpan="2">
                  <a:txBody>
                    <a:bodyPr/>
                    <a:lstStyle/>
                    <a:p>
                      <a:pPr algn="ctr"/>
                      <a:r>
                        <a:rPr lang="ru-RU" b="0" dirty="0">
                          <a:highlight>
                            <a:srgbClr val="808080"/>
                          </a:highlight>
                        </a:rPr>
                        <a:t>16 мая </a:t>
                      </a:r>
                    </a:p>
                  </a:txBody>
                  <a:tcPr>
                    <a:solidFill>
                      <a:schemeClr val="bg1">
                        <a:lumMod val="50000"/>
                      </a:schemeClr>
                    </a:solidFill>
                  </a:tcPr>
                </a:tc>
                <a:tc hMerge="1">
                  <a:txBody>
                    <a:bodyPr/>
                    <a:lstStyle/>
                    <a:p>
                      <a:endParaRPr lang="ru-RU"/>
                    </a:p>
                  </a:txBody>
                  <a:tcPr/>
                </a:tc>
                <a:tc gridSpan="2">
                  <a:txBody>
                    <a:bodyPr/>
                    <a:lstStyle/>
                    <a:p>
                      <a:pPr algn="ctr"/>
                      <a:r>
                        <a:rPr lang="ru-RU" b="0" dirty="0">
                          <a:highlight>
                            <a:srgbClr val="808080"/>
                          </a:highlight>
                        </a:rPr>
                        <a:t>17 мая</a:t>
                      </a:r>
                    </a:p>
                  </a:txBody>
                  <a:tcPr>
                    <a:solidFill>
                      <a:schemeClr val="bg1">
                        <a:lumMod val="50000"/>
                      </a:schemeClr>
                    </a:solidFill>
                  </a:tcPr>
                </a:tc>
                <a:tc hMerge="1">
                  <a:txBody>
                    <a:bodyPr/>
                    <a:lstStyle/>
                    <a:p>
                      <a:endParaRPr lang="ru-RU"/>
                    </a:p>
                  </a:txBody>
                  <a:tcPr/>
                </a:tc>
                <a:extLst>
                  <a:ext uri="{0D108BD9-81ED-4DB2-BD59-A6C34878D82A}">
                    <a16:rowId xmlns:a16="http://schemas.microsoft.com/office/drawing/2014/main" val="10000"/>
                  </a:ext>
                </a:extLst>
              </a:tr>
              <a:tr h="425053">
                <a:tc>
                  <a:txBody>
                    <a:bodyPr/>
                    <a:lstStyle/>
                    <a:p>
                      <a:r>
                        <a:rPr lang="en-US" dirty="0"/>
                        <a:t>WBC</a:t>
                      </a:r>
                      <a:endParaRPr lang="ru-RU" dirty="0"/>
                    </a:p>
                  </a:txBody>
                  <a:tcPr>
                    <a:solidFill>
                      <a:schemeClr val="bg1">
                        <a:lumMod val="85000"/>
                      </a:schemeClr>
                    </a:solidFill>
                  </a:tcPr>
                </a:tc>
                <a:tc gridSpan="2">
                  <a:txBody>
                    <a:bodyPr/>
                    <a:lstStyle/>
                    <a:p>
                      <a:pPr algn="ctr"/>
                      <a:r>
                        <a:rPr lang="ru-RU" dirty="0"/>
                        <a:t>9.34</a:t>
                      </a:r>
                    </a:p>
                  </a:txBody>
                  <a:tcPr>
                    <a:solidFill>
                      <a:schemeClr val="bg1">
                        <a:lumMod val="85000"/>
                      </a:schemeClr>
                    </a:solidFill>
                  </a:tcPr>
                </a:tc>
                <a:tc hMerge="1">
                  <a:txBody>
                    <a:bodyPr/>
                    <a:lstStyle/>
                    <a:p>
                      <a:endParaRPr lang="ru-RU" dirty="0">
                        <a:highlight>
                          <a:srgbClr val="C0C0C0"/>
                        </a:highlight>
                      </a:endParaRPr>
                    </a:p>
                  </a:txBody>
                  <a:tcPr>
                    <a:solidFill>
                      <a:schemeClr val="bg1">
                        <a:lumMod val="85000"/>
                      </a:schemeClr>
                    </a:solidFill>
                  </a:tcPr>
                </a:tc>
                <a:tc gridSpan="2">
                  <a:txBody>
                    <a:bodyPr/>
                    <a:lstStyle/>
                    <a:p>
                      <a:pPr algn="ctr"/>
                      <a:r>
                        <a:rPr lang="ru-RU" dirty="0"/>
                        <a:t>17.98</a:t>
                      </a:r>
                    </a:p>
                  </a:txBody>
                  <a:tcPr>
                    <a:solidFill>
                      <a:schemeClr val="bg1">
                        <a:lumMod val="85000"/>
                      </a:schemeClr>
                    </a:solidFill>
                  </a:tcPr>
                </a:tc>
                <a:tc hMerge="1">
                  <a:txBody>
                    <a:bodyPr/>
                    <a:lstStyle/>
                    <a:p>
                      <a:endParaRPr lang="ru-RU" dirty="0">
                        <a:highlight>
                          <a:srgbClr val="C0C0C0"/>
                        </a:highlight>
                      </a:endParaRPr>
                    </a:p>
                  </a:txBody>
                  <a:tcPr>
                    <a:solidFill>
                      <a:schemeClr val="bg1">
                        <a:lumMod val="85000"/>
                      </a:schemeClr>
                    </a:solidFill>
                  </a:tcPr>
                </a:tc>
                <a:tc gridSpan="2">
                  <a:txBody>
                    <a:bodyPr/>
                    <a:lstStyle/>
                    <a:p>
                      <a:pPr algn="ctr"/>
                      <a:r>
                        <a:rPr lang="ru-RU" dirty="0"/>
                        <a:t>23.78</a:t>
                      </a:r>
                    </a:p>
                  </a:txBody>
                  <a:tcPr>
                    <a:solidFill>
                      <a:schemeClr val="bg1">
                        <a:lumMod val="85000"/>
                      </a:schemeClr>
                    </a:solidFill>
                  </a:tcPr>
                </a:tc>
                <a:tc hMerge="1">
                  <a:txBody>
                    <a:bodyPr/>
                    <a:lstStyle/>
                    <a:p>
                      <a:endParaRPr lang="ru-RU" dirty="0">
                        <a:highlight>
                          <a:srgbClr val="C0C0C0"/>
                        </a:highlight>
                      </a:endParaRPr>
                    </a:p>
                  </a:txBody>
                  <a:tcPr>
                    <a:solidFill>
                      <a:schemeClr val="bg1">
                        <a:lumMod val="85000"/>
                      </a:schemeClr>
                    </a:solidFill>
                  </a:tcPr>
                </a:tc>
                <a:extLst>
                  <a:ext uri="{0D108BD9-81ED-4DB2-BD59-A6C34878D82A}">
                    <a16:rowId xmlns:a16="http://schemas.microsoft.com/office/drawing/2014/main" val="10001"/>
                  </a:ext>
                </a:extLst>
              </a:tr>
              <a:tr h="425053">
                <a:tc>
                  <a:txBody>
                    <a:bodyPr/>
                    <a:lstStyle/>
                    <a:p>
                      <a:r>
                        <a:rPr lang="en-US" dirty="0"/>
                        <a:t>NEUT</a:t>
                      </a:r>
                      <a:r>
                        <a:rPr lang="ru-RU" dirty="0"/>
                        <a:t>%</a:t>
                      </a:r>
                    </a:p>
                  </a:txBody>
                  <a:tcPr>
                    <a:solidFill>
                      <a:schemeClr val="bg1">
                        <a:lumMod val="85000"/>
                      </a:schemeClr>
                    </a:solidFill>
                  </a:tcPr>
                </a:tc>
                <a:tc>
                  <a:txBody>
                    <a:bodyPr/>
                    <a:lstStyle/>
                    <a:p>
                      <a:r>
                        <a:rPr lang="ru-RU" dirty="0">
                          <a:solidFill>
                            <a:srgbClr val="C00000"/>
                          </a:solidFill>
                        </a:rPr>
                        <a:t>79</a:t>
                      </a:r>
                    </a:p>
                  </a:txBody>
                  <a:tcPr>
                    <a:solidFill>
                      <a:schemeClr val="bg1">
                        <a:lumMod val="85000"/>
                      </a:schemeClr>
                    </a:solidFill>
                  </a:tcPr>
                </a:tc>
                <a:tc>
                  <a:txBody>
                    <a:bodyPr/>
                    <a:lstStyle/>
                    <a:p>
                      <a:r>
                        <a:rPr lang="ru-RU" dirty="0">
                          <a:solidFill>
                            <a:srgbClr val="00B050"/>
                          </a:solidFill>
                        </a:rPr>
                        <a:t>-</a:t>
                      </a:r>
                    </a:p>
                  </a:txBody>
                  <a:tcPr>
                    <a:solidFill>
                      <a:schemeClr val="bg1">
                        <a:lumMod val="85000"/>
                      </a:schemeClr>
                    </a:solidFill>
                  </a:tcPr>
                </a:tc>
                <a:tc>
                  <a:txBody>
                    <a:bodyPr/>
                    <a:lstStyle/>
                    <a:p>
                      <a:r>
                        <a:rPr lang="ru-RU" dirty="0">
                          <a:solidFill>
                            <a:srgbClr val="C00000"/>
                          </a:solidFill>
                        </a:rPr>
                        <a:t>87.9</a:t>
                      </a:r>
                    </a:p>
                  </a:txBody>
                  <a:tcPr>
                    <a:solidFill>
                      <a:schemeClr val="bg1">
                        <a:lumMod val="85000"/>
                      </a:schemeClr>
                    </a:solidFill>
                  </a:tcPr>
                </a:tc>
                <a:tc>
                  <a:txBody>
                    <a:bodyPr/>
                    <a:lstStyle/>
                    <a:p>
                      <a:r>
                        <a:rPr lang="ru-RU" dirty="0">
                          <a:solidFill>
                            <a:srgbClr val="00B050"/>
                          </a:solidFill>
                        </a:rPr>
                        <a:t>95</a:t>
                      </a:r>
                    </a:p>
                  </a:txBody>
                  <a:tcPr>
                    <a:solidFill>
                      <a:schemeClr val="bg1">
                        <a:lumMod val="85000"/>
                      </a:schemeClr>
                    </a:solidFill>
                  </a:tcPr>
                </a:tc>
                <a:tc>
                  <a:txBody>
                    <a:bodyPr/>
                    <a:lstStyle/>
                    <a:p>
                      <a:r>
                        <a:rPr lang="ru-RU" dirty="0">
                          <a:solidFill>
                            <a:srgbClr val="C00000"/>
                          </a:solidFill>
                        </a:rPr>
                        <a:t>90.5</a:t>
                      </a:r>
                    </a:p>
                  </a:txBody>
                  <a:tcPr>
                    <a:solidFill>
                      <a:schemeClr val="bg1">
                        <a:lumMod val="85000"/>
                      </a:schemeClr>
                    </a:solidFill>
                  </a:tcPr>
                </a:tc>
                <a:tc>
                  <a:txBody>
                    <a:bodyPr/>
                    <a:lstStyle/>
                    <a:p>
                      <a:r>
                        <a:rPr lang="ru-RU" dirty="0">
                          <a:solidFill>
                            <a:srgbClr val="00B050"/>
                          </a:solidFill>
                        </a:rPr>
                        <a:t>87</a:t>
                      </a:r>
                    </a:p>
                  </a:txBody>
                  <a:tcPr>
                    <a:solidFill>
                      <a:schemeClr val="bg1">
                        <a:lumMod val="85000"/>
                      </a:schemeClr>
                    </a:solidFill>
                  </a:tcPr>
                </a:tc>
                <a:extLst>
                  <a:ext uri="{0D108BD9-81ED-4DB2-BD59-A6C34878D82A}">
                    <a16:rowId xmlns:a16="http://schemas.microsoft.com/office/drawing/2014/main" val="10002"/>
                  </a:ext>
                </a:extLst>
              </a:tr>
              <a:tr h="425053">
                <a:tc>
                  <a:txBody>
                    <a:bodyPr/>
                    <a:lstStyle/>
                    <a:p>
                      <a:r>
                        <a:rPr lang="en-US" dirty="0"/>
                        <a:t>BAND</a:t>
                      </a:r>
                      <a:r>
                        <a:rPr lang="ru-RU" dirty="0"/>
                        <a:t>%</a:t>
                      </a:r>
                    </a:p>
                  </a:txBody>
                  <a:tcPr>
                    <a:solidFill>
                      <a:schemeClr val="bg1">
                        <a:lumMod val="85000"/>
                      </a:schemeClr>
                    </a:solidFill>
                  </a:tcPr>
                </a:tc>
                <a:tc>
                  <a:txBody>
                    <a:bodyPr/>
                    <a:lstStyle/>
                    <a:p>
                      <a:r>
                        <a:rPr lang="ru-RU" dirty="0">
                          <a:solidFill>
                            <a:srgbClr val="C00000"/>
                          </a:solidFill>
                        </a:rPr>
                        <a:t>0</a:t>
                      </a:r>
                    </a:p>
                  </a:txBody>
                  <a:tcPr>
                    <a:solidFill>
                      <a:schemeClr val="bg1">
                        <a:lumMod val="85000"/>
                      </a:schemeClr>
                    </a:solidFill>
                  </a:tcPr>
                </a:tc>
                <a:tc>
                  <a:txBody>
                    <a:bodyPr/>
                    <a:lstStyle/>
                    <a:p>
                      <a:r>
                        <a:rPr lang="ru-RU" dirty="0">
                          <a:solidFill>
                            <a:srgbClr val="00B050"/>
                          </a:solidFill>
                        </a:rPr>
                        <a:t>-</a:t>
                      </a:r>
                    </a:p>
                  </a:txBody>
                  <a:tcPr>
                    <a:solidFill>
                      <a:schemeClr val="bg1">
                        <a:lumMod val="85000"/>
                      </a:schemeClr>
                    </a:solidFill>
                  </a:tcPr>
                </a:tc>
                <a:tc>
                  <a:txBody>
                    <a:bodyPr/>
                    <a:lstStyle/>
                    <a:p>
                      <a:r>
                        <a:rPr lang="ru-RU" dirty="0">
                          <a:solidFill>
                            <a:srgbClr val="C00000"/>
                          </a:solidFill>
                        </a:rPr>
                        <a:t>29.4</a:t>
                      </a:r>
                    </a:p>
                  </a:txBody>
                  <a:tcPr>
                    <a:solidFill>
                      <a:schemeClr val="bg1">
                        <a:lumMod val="85000"/>
                      </a:schemeClr>
                    </a:solidFill>
                  </a:tcPr>
                </a:tc>
                <a:tc>
                  <a:txBody>
                    <a:bodyPr/>
                    <a:lstStyle/>
                    <a:p>
                      <a:r>
                        <a:rPr lang="ru-RU" dirty="0">
                          <a:solidFill>
                            <a:srgbClr val="00B050"/>
                          </a:solidFill>
                        </a:rPr>
                        <a:t>9</a:t>
                      </a:r>
                    </a:p>
                  </a:txBody>
                  <a:tcPr>
                    <a:solidFill>
                      <a:schemeClr val="bg1">
                        <a:lumMod val="85000"/>
                      </a:schemeClr>
                    </a:solidFill>
                  </a:tcPr>
                </a:tc>
                <a:tc>
                  <a:txBody>
                    <a:bodyPr/>
                    <a:lstStyle/>
                    <a:p>
                      <a:r>
                        <a:rPr lang="ru-RU" dirty="0">
                          <a:solidFill>
                            <a:srgbClr val="C00000"/>
                          </a:solidFill>
                        </a:rPr>
                        <a:t>40.3</a:t>
                      </a:r>
                    </a:p>
                  </a:txBody>
                  <a:tcPr>
                    <a:solidFill>
                      <a:schemeClr val="bg1">
                        <a:lumMod val="85000"/>
                      </a:schemeClr>
                    </a:solidFill>
                  </a:tcPr>
                </a:tc>
                <a:tc>
                  <a:txBody>
                    <a:bodyPr/>
                    <a:lstStyle/>
                    <a:p>
                      <a:r>
                        <a:rPr lang="ru-RU" dirty="0">
                          <a:solidFill>
                            <a:srgbClr val="00B050"/>
                          </a:solidFill>
                        </a:rPr>
                        <a:t>43</a:t>
                      </a:r>
                    </a:p>
                  </a:txBody>
                  <a:tcPr>
                    <a:solidFill>
                      <a:schemeClr val="bg1">
                        <a:lumMod val="85000"/>
                      </a:schemeClr>
                    </a:solidFill>
                  </a:tcPr>
                </a:tc>
                <a:extLst>
                  <a:ext uri="{0D108BD9-81ED-4DB2-BD59-A6C34878D82A}">
                    <a16:rowId xmlns:a16="http://schemas.microsoft.com/office/drawing/2014/main" val="10003"/>
                  </a:ext>
                </a:extLst>
              </a:tr>
              <a:tr h="425053">
                <a:tc>
                  <a:txBody>
                    <a:bodyPr/>
                    <a:lstStyle/>
                    <a:p>
                      <a:r>
                        <a:rPr lang="en-US" dirty="0"/>
                        <a:t>SEG</a:t>
                      </a:r>
                      <a:r>
                        <a:rPr lang="ru-RU" dirty="0"/>
                        <a:t>%</a:t>
                      </a:r>
                    </a:p>
                  </a:txBody>
                  <a:tcPr>
                    <a:solidFill>
                      <a:schemeClr val="bg1">
                        <a:lumMod val="85000"/>
                      </a:schemeClr>
                    </a:solidFill>
                  </a:tcPr>
                </a:tc>
                <a:tc>
                  <a:txBody>
                    <a:bodyPr/>
                    <a:lstStyle/>
                    <a:p>
                      <a:r>
                        <a:rPr lang="ru-RU" dirty="0">
                          <a:solidFill>
                            <a:srgbClr val="C00000"/>
                          </a:solidFill>
                        </a:rPr>
                        <a:t>-</a:t>
                      </a:r>
                    </a:p>
                  </a:txBody>
                  <a:tcPr>
                    <a:solidFill>
                      <a:schemeClr val="bg1">
                        <a:lumMod val="85000"/>
                      </a:schemeClr>
                    </a:solidFill>
                  </a:tcPr>
                </a:tc>
                <a:tc>
                  <a:txBody>
                    <a:bodyPr/>
                    <a:lstStyle/>
                    <a:p>
                      <a:r>
                        <a:rPr lang="ru-RU" dirty="0">
                          <a:solidFill>
                            <a:srgbClr val="00B050"/>
                          </a:solidFill>
                        </a:rPr>
                        <a:t>-</a:t>
                      </a:r>
                    </a:p>
                  </a:txBody>
                  <a:tcPr>
                    <a:solidFill>
                      <a:schemeClr val="bg1">
                        <a:lumMod val="85000"/>
                      </a:schemeClr>
                    </a:solidFill>
                  </a:tcPr>
                </a:tc>
                <a:tc>
                  <a:txBody>
                    <a:bodyPr/>
                    <a:lstStyle/>
                    <a:p>
                      <a:r>
                        <a:rPr lang="ru-RU" dirty="0">
                          <a:solidFill>
                            <a:srgbClr val="C00000"/>
                          </a:solidFill>
                        </a:rPr>
                        <a:t>57.9</a:t>
                      </a:r>
                    </a:p>
                  </a:txBody>
                  <a:tcPr>
                    <a:solidFill>
                      <a:schemeClr val="bg1">
                        <a:lumMod val="85000"/>
                      </a:schemeClr>
                    </a:solidFill>
                  </a:tcPr>
                </a:tc>
                <a:tc>
                  <a:txBody>
                    <a:bodyPr/>
                    <a:lstStyle/>
                    <a:p>
                      <a:r>
                        <a:rPr lang="ru-RU" dirty="0">
                          <a:solidFill>
                            <a:srgbClr val="00B050"/>
                          </a:solidFill>
                        </a:rPr>
                        <a:t>85</a:t>
                      </a:r>
                    </a:p>
                  </a:txBody>
                  <a:tcPr>
                    <a:solidFill>
                      <a:schemeClr val="bg1">
                        <a:lumMod val="85000"/>
                      </a:schemeClr>
                    </a:solidFill>
                  </a:tcPr>
                </a:tc>
                <a:tc>
                  <a:txBody>
                    <a:bodyPr/>
                    <a:lstStyle/>
                    <a:p>
                      <a:r>
                        <a:rPr lang="ru-RU" dirty="0">
                          <a:solidFill>
                            <a:srgbClr val="C00000"/>
                          </a:solidFill>
                        </a:rPr>
                        <a:t>40.7</a:t>
                      </a:r>
                    </a:p>
                  </a:txBody>
                  <a:tcPr>
                    <a:solidFill>
                      <a:schemeClr val="bg1">
                        <a:lumMod val="85000"/>
                      </a:schemeClr>
                    </a:solidFill>
                  </a:tcPr>
                </a:tc>
                <a:tc>
                  <a:txBody>
                    <a:bodyPr/>
                    <a:lstStyle/>
                    <a:p>
                      <a:r>
                        <a:rPr lang="ru-RU" dirty="0">
                          <a:solidFill>
                            <a:srgbClr val="00B050"/>
                          </a:solidFill>
                        </a:rPr>
                        <a:t>39</a:t>
                      </a:r>
                    </a:p>
                  </a:txBody>
                  <a:tcPr>
                    <a:solidFill>
                      <a:schemeClr val="bg1">
                        <a:lumMod val="85000"/>
                      </a:schemeClr>
                    </a:solidFill>
                  </a:tcPr>
                </a:tc>
                <a:extLst>
                  <a:ext uri="{0D108BD9-81ED-4DB2-BD59-A6C34878D82A}">
                    <a16:rowId xmlns:a16="http://schemas.microsoft.com/office/drawing/2014/main" val="10004"/>
                  </a:ext>
                </a:extLst>
              </a:tr>
              <a:tr h="425053">
                <a:tc>
                  <a:txBody>
                    <a:bodyPr/>
                    <a:lstStyle/>
                    <a:p>
                      <a:r>
                        <a:rPr lang="en-US" dirty="0"/>
                        <a:t>TOTAL IG</a:t>
                      </a:r>
                      <a:endParaRPr lang="ru-RU" dirty="0"/>
                    </a:p>
                  </a:txBody>
                  <a:tcPr>
                    <a:solidFill>
                      <a:schemeClr val="bg1">
                        <a:lumMod val="85000"/>
                      </a:schemeClr>
                    </a:solidFill>
                  </a:tcPr>
                </a:tc>
                <a:tc>
                  <a:txBody>
                    <a:bodyPr/>
                    <a:lstStyle/>
                    <a:p>
                      <a:r>
                        <a:rPr lang="ru-RU" dirty="0">
                          <a:solidFill>
                            <a:srgbClr val="C00000"/>
                          </a:solidFill>
                        </a:rPr>
                        <a:t>-</a:t>
                      </a:r>
                    </a:p>
                  </a:txBody>
                  <a:tcPr>
                    <a:solidFill>
                      <a:schemeClr val="bg1">
                        <a:lumMod val="85000"/>
                      </a:schemeClr>
                    </a:solidFill>
                  </a:tcPr>
                </a:tc>
                <a:tc>
                  <a:txBody>
                    <a:bodyPr/>
                    <a:lstStyle/>
                    <a:p>
                      <a:r>
                        <a:rPr lang="ru-RU" dirty="0">
                          <a:solidFill>
                            <a:srgbClr val="00B050"/>
                          </a:solidFill>
                        </a:rPr>
                        <a:t>-</a:t>
                      </a:r>
                    </a:p>
                  </a:txBody>
                  <a:tcPr>
                    <a:solidFill>
                      <a:schemeClr val="bg1">
                        <a:lumMod val="85000"/>
                      </a:schemeClr>
                    </a:solidFill>
                  </a:tcPr>
                </a:tc>
                <a:tc>
                  <a:txBody>
                    <a:bodyPr/>
                    <a:lstStyle/>
                    <a:p>
                      <a:r>
                        <a:rPr lang="ru-RU" dirty="0">
                          <a:solidFill>
                            <a:srgbClr val="C00000"/>
                          </a:solidFill>
                        </a:rPr>
                        <a:t>30</a:t>
                      </a:r>
                    </a:p>
                  </a:txBody>
                  <a:tcPr>
                    <a:solidFill>
                      <a:schemeClr val="bg1">
                        <a:lumMod val="85000"/>
                      </a:schemeClr>
                    </a:solidFill>
                  </a:tcPr>
                </a:tc>
                <a:tc>
                  <a:txBody>
                    <a:bodyPr/>
                    <a:lstStyle/>
                    <a:p>
                      <a:r>
                        <a:rPr lang="ru-RU" dirty="0">
                          <a:solidFill>
                            <a:srgbClr val="00B050"/>
                          </a:solidFill>
                        </a:rPr>
                        <a:t>10</a:t>
                      </a:r>
                    </a:p>
                  </a:txBody>
                  <a:tcPr>
                    <a:solidFill>
                      <a:schemeClr val="bg1">
                        <a:lumMod val="85000"/>
                      </a:schemeClr>
                    </a:solidFill>
                  </a:tcPr>
                </a:tc>
                <a:tc>
                  <a:txBody>
                    <a:bodyPr/>
                    <a:lstStyle/>
                    <a:p>
                      <a:r>
                        <a:rPr lang="ru-RU" dirty="0">
                          <a:solidFill>
                            <a:srgbClr val="C00000"/>
                          </a:solidFill>
                        </a:rPr>
                        <a:t>49.8</a:t>
                      </a:r>
                    </a:p>
                  </a:txBody>
                  <a:tcPr>
                    <a:solidFill>
                      <a:schemeClr val="bg1">
                        <a:lumMod val="85000"/>
                      </a:schemeClr>
                    </a:solidFill>
                  </a:tcPr>
                </a:tc>
                <a:tc>
                  <a:txBody>
                    <a:bodyPr/>
                    <a:lstStyle/>
                    <a:p>
                      <a:r>
                        <a:rPr lang="ru-RU" dirty="0">
                          <a:solidFill>
                            <a:srgbClr val="00B050"/>
                          </a:solidFill>
                        </a:rPr>
                        <a:t>48</a:t>
                      </a:r>
                    </a:p>
                  </a:txBody>
                  <a:tcPr>
                    <a:solidFill>
                      <a:schemeClr val="bg1">
                        <a:lumMod val="85000"/>
                      </a:schemeClr>
                    </a:solidFill>
                  </a:tcPr>
                </a:tc>
                <a:extLst>
                  <a:ext uri="{0D108BD9-81ED-4DB2-BD59-A6C34878D82A}">
                    <a16:rowId xmlns:a16="http://schemas.microsoft.com/office/drawing/2014/main" val="10005"/>
                  </a:ext>
                </a:extLst>
              </a:tr>
              <a:tr h="425053">
                <a:tc>
                  <a:txBody>
                    <a:bodyPr/>
                    <a:lstStyle/>
                    <a:p>
                      <a:r>
                        <a:rPr lang="en-US" dirty="0"/>
                        <a:t>NE-WY</a:t>
                      </a:r>
                      <a:endParaRPr lang="ru-RU" dirty="0"/>
                    </a:p>
                  </a:txBody>
                  <a:tcPr>
                    <a:solidFill>
                      <a:schemeClr val="bg1">
                        <a:lumMod val="85000"/>
                      </a:schemeClr>
                    </a:solidFill>
                  </a:tcPr>
                </a:tc>
                <a:tc gridSpan="2">
                  <a:txBody>
                    <a:bodyPr/>
                    <a:lstStyle/>
                    <a:p>
                      <a:pPr algn="ctr"/>
                      <a:r>
                        <a:rPr lang="en-US" dirty="0"/>
                        <a:t>629</a:t>
                      </a:r>
                      <a:endParaRPr lang="ru-RU" dirty="0"/>
                    </a:p>
                  </a:txBody>
                  <a:tcPr>
                    <a:solidFill>
                      <a:schemeClr val="bg1">
                        <a:lumMod val="85000"/>
                      </a:schemeClr>
                    </a:solidFill>
                  </a:tcPr>
                </a:tc>
                <a:tc hMerge="1">
                  <a:txBody>
                    <a:bodyPr/>
                    <a:lstStyle/>
                    <a:p>
                      <a:endParaRPr lang="ru-RU" dirty="0">
                        <a:highlight>
                          <a:srgbClr val="C0C0C0"/>
                        </a:highlight>
                      </a:endParaRPr>
                    </a:p>
                  </a:txBody>
                  <a:tcPr>
                    <a:solidFill>
                      <a:schemeClr val="bg1">
                        <a:lumMod val="85000"/>
                      </a:schemeClr>
                    </a:solidFill>
                  </a:tcPr>
                </a:tc>
                <a:tc gridSpan="2">
                  <a:txBody>
                    <a:bodyPr/>
                    <a:lstStyle/>
                    <a:p>
                      <a:pPr algn="ctr"/>
                      <a:r>
                        <a:rPr lang="ru-RU" dirty="0"/>
                        <a:t>867</a:t>
                      </a:r>
                    </a:p>
                  </a:txBody>
                  <a:tcPr>
                    <a:solidFill>
                      <a:schemeClr val="bg1">
                        <a:lumMod val="85000"/>
                      </a:schemeClr>
                    </a:solidFill>
                  </a:tcPr>
                </a:tc>
                <a:tc hMerge="1">
                  <a:txBody>
                    <a:bodyPr/>
                    <a:lstStyle/>
                    <a:p>
                      <a:endParaRPr lang="ru-RU" dirty="0">
                        <a:highlight>
                          <a:srgbClr val="C0C0C0"/>
                        </a:highlight>
                      </a:endParaRPr>
                    </a:p>
                  </a:txBody>
                  <a:tcPr>
                    <a:solidFill>
                      <a:schemeClr val="bg1">
                        <a:lumMod val="85000"/>
                      </a:schemeClr>
                    </a:solidFill>
                  </a:tcPr>
                </a:tc>
                <a:tc gridSpan="2">
                  <a:txBody>
                    <a:bodyPr/>
                    <a:lstStyle/>
                    <a:p>
                      <a:pPr algn="ctr"/>
                      <a:r>
                        <a:rPr lang="ru-RU" dirty="0"/>
                        <a:t>1284</a:t>
                      </a:r>
                    </a:p>
                  </a:txBody>
                  <a:tcPr>
                    <a:solidFill>
                      <a:schemeClr val="bg1">
                        <a:lumMod val="85000"/>
                      </a:schemeClr>
                    </a:solidFill>
                  </a:tcPr>
                </a:tc>
                <a:tc hMerge="1">
                  <a:txBody>
                    <a:bodyPr/>
                    <a:lstStyle/>
                    <a:p>
                      <a:endParaRPr lang="ru-RU" dirty="0">
                        <a:highlight>
                          <a:srgbClr val="C0C0C0"/>
                        </a:highlight>
                      </a:endParaRPr>
                    </a:p>
                  </a:txBody>
                  <a:tcPr>
                    <a:solidFill>
                      <a:schemeClr val="bg1">
                        <a:lumMod val="85000"/>
                      </a:schemeClr>
                    </a:solidFill>
                  </a:tcPr>
                </a:tc>
                <a:extLst>
                  <a:ext uri="{0D108BD9-81ED-4DB2-BD59-A6C34878D82A}">
                    <a16:rowId xmlns:a16="http://schemas.microsoft.com/office/drawing/2014/main" val="10006"/>
                  </a:ext>
                </a:extLst>
              </a:tr>
              <a:tr h="425053">
                <a:tc>
                  <a:txBody>
                    <a:bodyPr/>
                    <a:lstStyle/>
                    <a:p>
                      <a:r>
                        <a:rPr lang="en-US" dirty="0"/>
                        <a:t>IG</a:t>
                      </a:r>
                      <a:r>
                        <a:rPr lang="ru-RU" dirty="0"/>
                        <a:t>%</a:t>
                      </a:r>
                    </a:p>
                  </a:txBody>
                  <a:tcPr>
                    <a:solidFill>
                      <a:schemeClr val="bg1">
                        <a:lumMod val="85000"/>
                      </a:schemeClr>
                    </a:solidFill>
                  </a:tcPr>
                </a:tc>
                <a:tc>
                  <a:txBody>
                    <a:bodyPr/>
                    <a:lstStyle/>
                    <a:p>
                      <a:r>
                        <a:rPr lang="ru-RU" dirty="0">
                          <a:solidFill>
                            <a:srgbClr val="C00000"/>
                          </a:solidFill>
                        </a:rPr>
                        <a:t>0.6</a:t>
                      </a:r>
                    </a:p>
                  </a:txBody>
                  <a:tcPr>
                    <a:solidFill>
                      <a:schemeClr val="bg1">
                        <a:lumMod val="85000"/>
                      </a:schemeClr>
                    </a:solidFill>
                  </a:tcPr>
                </a:tc>
                <a:tc>
                  <a:txBody>
                    <a:bodyPr/>
                    <a:lstStyle/>
                    <a:p>
                      <a:r>
                        <a:rPr lang="ru-RU" dirty="0">
                          <a:solidFill>
                            <a:srgbClr val="00B050"/>
                          </a:solidFill>
                        </a:rPr>
                        <a:t>-</a:t>
                      </a:r>
                    </a:p>
                  </a:txBody>
                  <a:tcPr>
                    <a:solidFill>
                      <a:schemeClr val="bg1">
                        <a:lumMod val="85000"/>
                      </a:schemeClr>
                    </a:solidFill>
                  </a:tcPr>
                </a:tc>
                <a:tc>
                  <a:txBody>
                    <a:bodyPr/>
                    <a:lstStyle/>
                    <a:p>
                      <a:r>
                        <a:rPr lang="ru-RU" dirty="0">
                          <a:solidFill>
                            <a:srgbClr val="C00000"/>
                          </a:solidFill>
                        </a:rPr>
                        <a:t>0.6</a:t>
                      </a:r>
                    </a:p>
                  </a:txBody>
                  <a:tcPr>
                    <a:solidFill>
                      <a:schemeClr val="bg1">
                        <a:lumMod val="85000"/>
                      </a:schemeClr>
                    </a:solidFill>
                  </a:tcPr>
                </a:tc>
                <a:tc>
                  <a:txBody>
                    <a:bodyPr/>
                    <a:lstStyle/>
                    <a:p>
                      <a:r>
                        <a:rPr lang="ru-RU" dirty="0">
                          <a:solidFill>
                            <a:srgbClr val="00B050"/>
                          </a:solidFill>
                        </a:rPr>
                        <a:t>1</a:t>
                      </a:r>
                    </a:p>
                  </a:txBody>
                  <a:tcPr>
                    <a:solidFill>
                      <a:schemeClr val="bg1">
                        <a:lumMod val="85000"/>
                      </a:schemeClr>
                    </a:solidFill>
                  </a:tcPr>
                </a:tc>
                <a:tc>
                  <a:txBody>
                    <a:bodyPr/>
                    <a:lstStyle/>
                    <a:p>
                      <a:r>
                        <a:rPr lang="ru-RU" dirty="0">
                          <a:solidFill>
                            <a:srgbClr val="C00000"/>
                          </a:solidFill>
                        </a:rPr>
                        <a:t>9.5</a:t>
                      </a:r>
                    </a:p>
                  </a:txBody>
                  <a:tcPr>
                    <a:solidFill>
                      <a:schemeClr val="bg1">
                        <a:lumMod val="85000"/>
                      </a:schemeClr>
                    </a:solidFill>
                  </a:tcPr>
                </a:tc>
                <a:tc>
                  <a:txBody>
                    <a:bodyPr/>
                    <a:lstStyle/>
                    <a:p>
                      <a:r>
                        <a:rPr lang="ru-RU" dirty="0">
                          <a:solidFill>
                            <a:srgbClr val="00B050"/>
                          </a:solidFill>
                        </a:rPr>
                        <a:t>5</a:t>
                      </a:r>
                    </a:p>
                  </a:txBody>
                  <a:tcPr>
                    <a:solidFill>
                      <a:schemeClr val="bg1">
                        <a:lumMod val="85000"/>
                      </a:schemeClr>
                    </a:solidFill>
                  </a:tcPr>
                </a:tc>
                <a:extLst>
                  <a:ext uri="{0D108BD9-81ED-4DB2-BD59-A6C34878D82A}">
                    <a16:rowId xmlns:a16="http://schemas.microsoft.com/office/drawing/2014/main" val="10007"/>
                  </a:ext>
                </a:extLst>
              </a:tr>
              <a:tr h="425053">
                <a:tc>
                  <a:txBody>
                    <a:bodyPr/>
                    <a:lstStyle/>
                    <a:p>
                      <a:pPr algn="l"/>
                      <a:r>
                        <a:rPr lang="en-US" dirty="0"/>
                        <a:t>ILS</a:t>
                      </a:r>
                      <a:endParaRPr lang="ru-RU" dirty="0"/>
                    </a:p>
                  </a:txBody>
                  <a:tcPr>
                    <a:solidFill>
                      <a:schemeClr val="bg1">
                        <a:lumMod val="85000"/>
                      </a:schemeClr>
                    </a:solidFill>
                  </a:tcPr>
                </a:tc>
                <a:tc gridSpan="2">
                  <a:txBody>
                    <a:bodyPr/>
                    <a:lstStyle/>
                    <a:p>
                      <a:pPr algn="ctr"/>
                      <a:r>
                        <a:rPr lang="ru-RU" dirty="0"/>
                        <a:t>27</a:t>
                      </a:r>
                    </a:p>
                  </a:txBody>
                  <a:tcPr>
                    <a:solidFill>
                      <a:schemeClr val="bg1">
                        <a:lumMod val="85000"/>
                      </a:schemeClr>
                    </a:solidFill>
                  </a:tcPr>
                </a:tc>
                <a:tc hMerge="1">
                  <a:txBody>
                    <a:bodyPr/>
                    <a:lstStyle/>
                    <a:p>
                      <a:endParaRPr lang="ru-RU" dirty="0">
                        <a:highlight>
                          <a:srgbClr val="C0C0C0"/>
                        </a:highlight>
                      </a:endParaRPr>
                    </a:p>
                  </a:txBody>
                  <a:tcPr>
                    <a:solidFill>
                      <a:schemeClr val="bg1">
                        <a:lumMod val="85000"/>
                      </a:schemeClr>
                    </a:solidFill>
                  </a:tcPr>
                </a:tc>
                <a:tc gridSpan="2">
                  <a:txBody>
                    <a:bodyPr/>
                    <a:lstStyle/>
                    <a:p>
                      <a:pPr algn="ctr"/>
                      <a:r>
                        <a:rPr lang="ru-RU" dirty="0"/>
                        <a:t>56</a:t>
                      </a:r>
                    </a:p>
                  </a:txBody>
                  <a:tcPr>
                    <a:solidFill>
                      <a:schemeClr val="bg1">
                        <a:lumMod val="85000"/>
                      </a:schemeClr>
                    </a:solidFill>
                  </a:tcPr>
                </a:tc>
                <a:tc hMerge="1">
                  <a:txBody>
                    <a:bodyPr/>
                    <a:lstStyle/>
                    <a:p>
                      <a:endParaRPr lang="ru-RU" dirty="0">
                        <a:highlight>
                          <a:srgbClr val="C0C0C0"/>
                        </a:highlight>
                      </a:endParaRPr>
                    </a:p>
                  </a:txBody>
                  <a:tcPr>
                    <a:solidFill>
                      <a:schemeClr val="bg1">
                        <a:lumMod val="85000"/>
                      </a:schemeClr>
                    </a:solidFill>
                  </a:tcPr>
                </a:tc>
                <a:tc gridSpan="2">
                  <a:txBody>
                    <a:bodyPr/>
                    <a:lstStyle/>
                    <a:p>
                      <a:pPr algn="ctr"/>
                      <a:r>
                        <a:rPr lang="ru-RU" dirty="0"/>
                        <a:t>90</a:t>
                      </a:r>
                    </a:p>
                  </a:txBody>
                  <a:tcPr>
                    <a:solidFill>
                      <a:schemeClr val="bg1">
                        <a:lumMod val="85000"/>
                      </a:schemeClr>
                    </a:solidFill>
                  </a:tcPr>
                </a:tc>
                <a:tc hMerge="1">
                  <a:txBody>
                    <a:bodyPr/>
                    <a:lstStyle/>
                    <a:p>
                      <a:endParaRPr lang="ru-RU" dirty="0">
                        <a:highlight>
                          <a:srgbClr val="C0C0C0"/>
                        </a:highlight>
                      </a:endParaRPr>
                    </a:p>
                  </a:txBody>
                  <a:tcPr>
                    <a:solidFill>
                      <a:schemeClr val="bg1">
                        <a:lumMod val="85000"/>
                      </a:schemeClr>
                    </a:solidFill>
                  </a:tcPr>
                </a:tc>
                <a:extLst>
                  <a:ext uri="{0D108BD9-81ED-4DB2-BD59-A6C34878D82A}">
                    <a16:rowId xmlns:a16="http://schemas.microsoft.com/office/drawing/2014/main" val="10008"/>
                  </a:ext>
                </a:extLst>
              </a:tr>
            </a:tbl>
          </a:graphicData>
        </a:graphic>
      </p:graphicFrame>
      <p:sp>
        <p:nvSpPr>
          <p:cNvPr id="77830" name="Текст 3">
            <a:extLst>
              <a:ext uri="{FF2B5EF4-FFF2-40B4-BE49-F238E27FC236}">
                <a16:creationId xmlns:a16="http://schemas.microsoft.com/office/drawing/2014/main" id="{839E322C-8313-47E6-897D-70CCDDD7645D}"/>
              </a:ext>
            </a:extLst>
          </p:cNvPr>
          <p:cNvSpPr txBox="1">
            <a:spLocks/>
          </p:cNvSpPr>
          <p:nvPr/>
        </p:nvSpPr>
        <p:spPr bwMode="gray">
          <a:xfrm>
            <a:off x="407988" y="6035675"/>
            <a:ext cx="113760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1"/>
          <a:lstStyle>
            <a:lvl1pPr>
              <a:spcBef>
                <a:spcPts val="600"/>
              </a:spcBef>
              <a:buClr>
                <a:schemeClr val="accent2"/>
              </a:buClr>
              <a:buSzPct val="125000"/>
              <a:buFont typeface="Arial" panose="020B0604020202020204" pitchFamily="34" charset="0"/>
              <a:buChar char="■"/>
              <a:defRPr sz="2000">
                <a:solidFill>
                  <a:schemeClr val="tx1"/>
                </a:solidFill>
                <a:latin typeface="Arial" panose="020B0604020202020204" pitchFamily="34" charset="0"/>
              </a:defRPr>
            </a:lvl1pPr>
            <a:lvl2pPr marL="539750" indent="-269875">
              <a:spcBef>
                <a:spcPts val="400"/>
              </a:spcBef>
              <a:buClr>
                <a:schemeClr val="accent2"/>
              </a:buClr>
              <a:buFont typeface="Arial" panose="020B0604020202020204" pitchFamily="34" charset="0"/>
              <a:buChar char="»"/>
              <a:defRPr>
                <a:solidFill>
                  <a:schemeClr val="tx1"/>
                </a:solidFill>
                <a:latin typeface="Arial" panose="020B0604020202020204" pitchFamily="34" charset="0"/>
              </a:defRPr>
            </a:lvl2pPr>
            <a:lvl3pPr marL="808038" indent="-269875">
              <a:spcBef>
                <a:spcPts val="400"/>
              </a:spcBef>
              <a:buClr>
                <a:schemeClr val="accent2"/>
              </a:buClr>
              <a:buSzPct val="110000"/>
              <a:buFont typeface="Symbol" panose="05050102010706020507" pitchFamily="18" charset="2"/>
              <a:buChar char="·"/>
              <a:defRPr>
                <a:solidFill>
                  <a:schemeClr val="tx1"/>
                </a:solidFill>
                <a:latin typeface="Arial" panose="020B0604020202020204" pitchFamily="34" charset="0"/>
              </a:defRPr>
            </a:lvl3pPr>
            <a:lvl4pPr marL="1600200" indent="-228600">
              <a:spcBef>
                <a:spcPts val="1200"/>
              </a:spcBef>
              <a:buFont typeface="Arial" panose="020B0604020202020204" pitchFamily="34" charset="0"/>
              <a:defRPr sz="2200">
                <a:solidFill>
                  <a:schemeClr val="accent1"/>
                </a:solidFill>
                <a:latin typeface="Arial" panose="020B0604020202020204" pitchFamily="34" charset="0"/>
              </a:defRPr>
            </a:lvl4pPr>
            <a:lvl5pPr marL="2057400" indent="-228600">
              <a:spcBef>
                <a:spcPts val="1200"/>
              </a:spcBef>
              <a:buFont typeface="Arial" panose="020B0604020202020204" pitchFamily="34" charset="0"/>
              <a:defRPr sz="2200">
                <a:solidFill>
                  <a:schemeClr val="tx1"/>
                </a:solidFill>
                <a:latin typeface="Georgia" panose="02040502050405020303" pitchFamily="18" charset="0"/>
              </a:defRPr>
            </a:lvl5pPr>
            <a:lvl6pPr marL="25146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6pPr>
            <a:lvl7pPr marL="29718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7pPr>
            <a:lvl8pPr marL="34290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8pPr>
            <a:lvl9pPr marL="3886200" indent="-228600" eaLnBrk="0" fontAlgn="base" hangingPunct="0">
              <a:spcBef>
                <a:spcPts val="1200"/>
              </a:spcBef>
              <a:spcAft>
                <a:spcPct val="0"/>
              </a:spcAft>
              <a:buFont typeface="Arial" panose="020B0604020202020204" pitchFamily="34" charset="0"/>
              <a:defRPr sz="2200">
                <a:solidFill>
                  <a:schemeClr val="tx1"/>
                </a:solidFill>
                <a:latin typeface="Georgia" panose="02040502050405020303" pitchFamily="18" charset="0"/>
              </a:defRPr>
            </a:lvl9pPr>
          </a:lstStyle>
          <a:p>
            <a:pPr algn="ctr">
              <a:buFont typeface="Arial" panose="020B0604020202020204" pitchFamily="34" charset="0"/>
              <a:buNone/>
            </a:pPr>
            <a:r>
              <a:rPr lang="ru-RU" altLang="en-US" i="1">
                <a:solidFill>
                  <a:srgbClr val="FFFFFF"/>
                </a:solidFill>
              </a:rPr>
              <a:t>Случай предоставлен Мариной Владимировной Кулакевич, врач КДЛ, Николаевская больница, г. Санкт-Петербург</a:t>
            </a:r>
          </a:p>
        </p:txBody>
      </p:sp>
      <p:sp>
        <p:nvSpPr>
          <p:cNvPr id="7" name="Date Placeholder 6">
            <a:extLst>
              <a:ext uri="{FF2B5EF4-FFF2-40B4-BE49-F238E27FC236}">
                <a16:creationId xmlns:a16="http://schemas.microsoft.com/office/drawing/2014/main" id="{8E19E628-B12D-4267-8310-BE89224FC834}"/>
              </a:ext>
            </a:extLst>
          </p:cNvPr>
          <p:cNvSpPr>
            <a:spLocks noGrp="1"/>
          </p:cNvSpPr>
          <p:nvPr>
            <p:ph type="dt" sz="quarter" idx="10"/>
          </p:nvPr>
        </p:nvSpPr>
        <p:spPr/>
        <p:txBody>
          <a:bodyPr/>
          <a:lstStyle/>
          <a:p>
            <a:pPr>
              <a:defRPr/>
            </a:pPr>
            <a:endParaRPr lang="ru-RU"/>
          </a:p>
        </p:txBody>
      </p:sp>
      <p:sp>
        <p:nvSpPr>
          <p:cNvPr id="2" name="Footer Placeholder 1">
            <a:extLst>
              <a:ext uri="{FF2B5EF4-FFF2-40B4-BE49-F238E27FC236}">
                <a16:creationId xmlns:a16="http://schemas.microsoft.com/office/drawing/2014/main" id="{F6522C15-4A96-4736-8EE3-926B6BA77B66}"/>
              </a:ext>
            </a:extLst>
          </p:cNvPr>
          <p:cNvSpPr>
            <a:spLocks noGrp="1"/>
          </p:cNvSpPr>
          <p:nvPr>
            <p:ph type="ftr" sz="quarter" idx="11"/>
          </p:nvPr>
        </p:nvSpPr>
        <p:spPr/>
        <p:txBody>
          <a:bodyPr/>
          <a:lstStyle/>
          <a:p>
            <a:pPr>
              <a:defRPr/>
            </a:pPr>
            <a:r>
              <a:rPr lang="ru-RU"/>
              <a:t>Точная оценка левого сдвига</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357B4AA-13C7-42DB-98BD-74CB49B829A6}"/>
              </a:ext>
            </a:extLst>
          </p:cNvPr>
          <p:cNvSpPr>
            <a:spLocks noGrp="1"/>
          </p:cNvSpPr>
          <p:nvPr>
            <p:ph type="title"/>
          </p:nvPr>
        </p:nvSpPr>
        <p:spPr>
          <a:xfrm>
            <a:off x="335882" y="345411"/>
            <a:ext cx="9033167" cy="430887"/>
          </a:xfrm>
        </p:spPr>
        <p:txBody>
          <a:bodyPr/>
          <a:lstStyle/>
          <a:p>
            <a:pPr>
              <a:spcBef>
                <a:spcPts val="1067"/>
              </a:spcBef>
              <a:buClr>
                <a:schemeClr val="accent1"/>
              </a:buClr>
            </a:pPr>
            <a:r>
              <a:rPr lang="ru-RU" sz="2800" dirty="0"/>
              <a:t>Разница между прибором и «глазами»</a:t>
            </a:r>
            <a:endParaRPr lang="en-GB" sz="2800" dirty="0"/>
          </a:p>
        </p:txBody>
      </p:sp>
      <p:sp>
        <p:nvSpPr>
          <p:cNvPr id="26" name="Textfeld 27">
            <a:extLst>
              <a:ext uri="{FF2B5EF4-FFF2-40B4-BE49-F238E27FC236}">
                <a16:creationId xmlns:a16="http://schemas.microsoft.com/office/drawing/2014/main" id="{7CBE8167-D54B-4A85-9C45-8E8074E0FA02}"/>
              </a:ext>
            </a:extLst>
          </p:cNvPr>
          <p:cNvSpPr txBox="1"/>
          <p:nvPr/>
        </p:nvSpPr>
        <p:spPr>
          <a:xfrm>
            <a:off x="130011" y="1268760"/>
            <a:ext cx="5996723" cy="1077218"/>
          </a:xfrm>
          <a:prstGeom prst="rect">
            <a:avLst/>
          </a:prstGeom>
          <a:noFill/>
        </p:spPr>
        <p:txBody>
          <a:bodyPr wrap="square" rtlCol="0">
            <a:spAutoFit/>
          </a:bodyPr>
          <a:lstStyle/>
          <a:p>
            <a:r>
              <a:rPr lang="ru-RU" sz="3200" b="1" dirty="0">
                <a:solidFill>
                  <a:srgbClr val="2F7CC0"/>
                </a:solidFill>
              </a:rPr>
              <a:t>Оценка левого сдвига глазами – это:</a:t>
            </a:r>
            <a:endParaRPr lang="ru-RU" sz="1600" dirty="0"/>
          </a:p>
        </p:txBody>
      </p:sp>
      <p:sp>
        <p:nvSpPr>
          <p:cNvPr id="36" name="TextBox 35">
            <a:extLst>
              <a:ext uri="{FF2B5EF4-FFF2-40B4-BE49-F238E27FC236}">
                <a16:creationId xmlns:a16="http://schemas.microsoft.com/office/drawing/2014/main" id="{2074BAD2-845E-45B9-9A3F-2D07E1322348}"/>
              </a:ext>
            </a:extLst>
          </p:cNvPr>
          <p:cNvSpPr txBox="1"/>
          <p:nvPr/>
        </p:nvSpPr>
        <p:spPr>
          <a:xfrm>
            <a:off x="315302" y="2758342"/>
            <a:ext cx="5749965" cy="3016210"/>
          </a:xfrm>
          <a:prstGeom prst="rect">
            <a:avLst/>
          </a:prstGeom>
          <a:noFill/>
        </p:spPr>
        <p:txBody>
          <a:bodyPr wrap="square" rtlCol="0" anchor="t">
            <a:spAutoFit/>
          </a:bodyPr>
          <a:lstStyle/>
          <a:p>
            <a:pPr marL="269875" lvl="1" indent="-269875">
              <a:spcBef>
                <a:spcPts val="600"/>
              </a:spcBef>
              <a:buClr>
                <a:schemeClr val="accent2"/>
              </a:buClr>
              <a:buSzPct val="125000"/>
              <a:buFont typeface="Arial" panose="020B0604020202020204" pitchFamily="34" charset="0"/>
              <a:buChar char="■"/>
            </a:pPr>
            <a:r>
              <a:rPr lang="ru-RU" sz="2000" dirty="0">
                <a:latin typeface="+mj-lt"/>
              </a:rPr>
              <a:t>Отсутствие точности</a:t>
            </a:r>
          </a:p>
          <a:p>
            <a:pPr marL="269875" lvl="1" indent="-269875">
              <a:spcBef>
                <a:spcPts val="600"/>
              </a:spcBef>
              <a:buClr>
                <a:schemeClr val="accent2"/>
              </a:buClr>
              <a:buSzPct val="125000"/>
              <a:buFont typeface="Arial" panose="020B0604020202020204" pitchFamily="34" charset="0"/>
              <a:buChar char="■"/>
            </a:pPr>
            <a:endParaRPr lang="en-US" sz="2000" dirty="0">
              <a:latin typeface="+mj-lt"/>
            </a:endParaRPr>
          </a:p>
          <a:p>
            <a:pPr marL="269875" lvl="1" indent="-269875">
              <a:spcBef>
                <a:spcPts val="600"/>
              </a:spcBef>
              <a:buClr>
                <a:schemeClr val="accent2"/>
              </a:buClr>
              <a:buSzPct val="125000"/>
              <a:buFont typeface="Arial" panose="020B0604020202020204" pitchFamily="34" charset="0"/>
              <a:buChar char="■"/>
            </a:pPr>
            <a:r>
              <a:rPr lang="ru-RU" sz="2000" dirty="0">
                <a:latin typeface="+mj-lt"/>
              </a:rPr>
              <a:t>Отсутствие стандартизации и воспроизводимости</a:t>
            </a:r>
          </a:p>
          <a:p>
            <a:pPr marL="269875" lvl="1" indent="-269875">
              <a:spcBef>
                <a:spcPts val="600"/>
              </a:spcBef>
              <a:buClr>
                <a:schemeClr val="accent2"/>
              </a:buClr>
              <a:buSzPct val="125000"/>
              <a:buFont typeface="Arial" panose="020B0604020202020204" pitchFamily="34" charset="0"/>
              <a:buChar char="■"/>
            </a:pPr>
            <a:endParaRPr lang="en-GB" sz="2000" dirty="0">
              <a:latin typeface="+mj-lt"/>
            </a:endParaRPr>
          </a:p>
          <a:p>
            <a:pPr marL="269875" lvl="1" indent="-269875">
              <a:spcBef>
                <a:spcPts val="600"/>
              </a:spcBef>
              <a:buClr>
                <a:schemeClr val="accent2"/>
              </a:buClr>
              <a:buSzPct val="125000"/>
              <a:buFont typeface="Arial" panose="020B0604020202020204" pitchFamily="34" charset="0"/>
              <a:buChar char="■"/>
            </a:pPr>
            <a:r>
              <a:rPr lang="ru-RU" sz="2000" dirty="0">
                <a:latin typeface="+mj-lt"/>
              </a:rPr>
              <a:t>Отсутствие контроля качества</a:t>
            </a:r>
          </a:p>
          <a:p>
            <a:pPr marL="0" lvl="1">
              <a:spcBef>
                <a:spcPts val="600"/>
              </a:spcBef>
              <a:buClr>
                <a:schemeClr val="accent2"/>
              </a:buClr>
              <a:buSzPct val="125000"/>
            </a:pPr>
            <a:endParaRPr lang="ru-RU" sz="2000" dirty="0">
              <a:latin typeface="+mj-lt"/>
            </a:endParaRPr>
          </a:p>
          <a:p>
            <a:pPr marL="269875" lvl="1" indent="-269875">
              <a:spcBef>
                <a:spcPts val="600"/>
              </a:spcBef>
              <a:buClr>
                <a:schemeClr val="accent2"/>
              </a:buClr>
              <a:buSzPct val="125000"/>
              <a:buFont typeface="Arial" panose="020B0604020202020204" pitchFamily="34" charset="0"/>
              <a:buChar char="■"/>
            </a:pPr>
            <a:r>
              <a:rPr lang="ru-RU" sz="2000" dirty="0">
                <a:latin typeface="+mj-lt"/>
              </a:rPr>
              <a:t>Клиническая значимость?</a:t>
            </a:r>
          </a:p>
        </p:txBody>
      </p:sp>
      <p:sp>
        <p:nvSpPr>
          <p:cNvPr id="37" name="Textfeld 27">
            <a:extLst>
              <a:ext uri="{FF2B5EF4-FFF2-40B4-BE49-F238E27FC236}">
                <a16:creationId xmlns:a16="http://schemas.microsoft.com/office/drawing/2014/main" id="{C5C7ABF4-88D2-4B3A-8ACE-47A8D88C01AC}"/>
              </a:ext>
            </a:extLst>
          </p:cNvPr>
          <p:cNvSpPr txBox="1"/>
          <p:nvPr/>
        </p:nvSpPr>
        <p:spPr>
          <a:xfrm>
            <a:off x="6332604" y="1268760"/>
            <a:ext cx="5308012" cy="1077218"/>
          </a:xfrm>
          <a:prstGeom prst="rect">
            <a:avLst/>
          </a:prstGeom>
          <a:noFill/>
        </p:spPr>
        <p:txBody>
          <a:bodyPr wrap="square" rtlCol="0">
            <a:spAutoFit/>
          </a:bodyPr>
          <a:lstStyle/>
          <a:p>
            <a:r>
              <a:rPr lang="ru-RU" sz="3200" b="1" dirty="0">
                <a:solidFill>
                  <a:srgbClr val="2F7CC0"/>
                </a:solidFill>
              </a:rPr>
              <a:t>Измерение левого сдвига на приборе – это:</a:t>
            </a:r>
            <a:endParaRPr lang="ru-RU" sz="1600" dirty="0"/>
          </a:p>
        </p:txBody>
      </p:sp>
      <p:sp>
        <p:nvSpPr>
          <p:cNvPr id="38" name="TextBox 37">
            <a:extLst>
              <a:ext uri="{FF2B5EF4-FFF2-40B4-BE49-F238E27FC236}">
                <a16:creationId xmlns:a16="http://schemas.microsoft.com/office/drawing/2014/main" id="{6C252860-0A6B-42E6-A9A0-512DA1C637A4}"/>
              </a:ext>
            </a:extLst>
          </p:cNvPr>
          <p:cNvSpPr txBox="1"/>
          <p:nvPr/>
        </p:nvSpPr>
        <p:spPr>
          <a:xfrm>
            <a:off x="6312024" y="2758342"/>
            <a:ext cx="5749965" cy="3400931"/>
          </a:xfrm>
          <a:prstGeom prst="rect">
            <a:avLst/>
          </a:prstGeom>
          <a:noFill/>
        </p:spPr>
        <p:txBody>
          <a:bodyPr wrap="square" rtlCol="0" anchor="t">
            <a:spAutoFit/>
          </a:bodyPr>
          <a:lstStyle/>
          <a:p>
            <a:pPr marL="269875" lvl="1" indent="-269875">
              <a:spcBef>
                <a:spcPts val="600"/>
              </a:spcBef>
              <a:buClr>
                <a:schemeClr val="accent2"/>
              </a:buClr>
              <a:buSzPct val="125000"/>
              <a:buFont typeface="Arial" panose="020B0604020202020204" pitchFamily="34" charset="0"/>
              <a:buChar char="■"/>
            </a:pPr>
            <a:r>
              <a:rPr lang="ru-RU" sz="2000" dirty="0">
                <a:latin typeface="+mj-lt"/>
              </a:rPr>
              <a:t>Лучшая точность</a:t>
            </a:r>
            <a:endParaRPr lang="en-US" sz="2000" dirty="0">
              <a:latin typeface="+mj-lt"/>
            </a:endParaRPr>
          </a:p>
          <a:p>
            <a:pPr marL="269875" lvl="1" indent="-269875">
              <a:spcBef>
                <a:spcPts val="600"/>
              </a:spcBef>
              <a:buClr>
                <a:schemeClr val="accent2"/>
              </a:buClr>
              <a:buSzPct val="125000"/>
              <a:buFont typeface="Arial" panose="020B0604020202020204" pitchFamily="34" charset="0"/>
              <a:buChar char="■"/>
            </a:pPr>
            <a:endParaRPr lang="en-US" sz="2000" dirty="0">
              <a:latin typeface="+mj-lt"/>
            </a:endParaRPr>
          </a:p>
          <a:p>
            <a:pPr marL="269875" lvl="1" indent="-269875">
              <a:spcBef>
                <a:spcPts val="600"/>
              </a:spcBef>
              <a:buClr>
                <a:schemeClr val="accent2"/>
              </a:buClr>
              <a:buSzPct val="125000"/>
              <a:buFont typeface="Arial" panose="020B0604020202020204" pitchFamily="34" charset="0"/>
              <a:buChar char="■"/>
            </a:pPr>
            <a:r>
              <a:rPr lang="en-US" sz="2000" dirty="0">
                <a:latin typeface="+mj-lt"/>
              </a:rPr>
              <a:t>C</a:t>
            </a:r>
            <a:r>
              <a:rPr lang="ru-RU" sz="2000" dirty="0" err="1">
                <a:latin typeface="+mj-lt"/>
              </a:rPr>
              <a:t>тандартизация</a:t>
            </a:r>
            <a:r>
              <a:rPr lang="ru-RU" sz="2000" dirty="0">
                <a:latin typeface="+mj-lt"/>
              </a:rPr>
              <a:t> и воспроизводимость на любом анализаторе </a:t>
            </a:r>
            <a:r>
              <a:rPr lang="en-US" sz="2000" dirty="0">
                <a:latin typeface="+mj-lt"/>
              </a:rPr>
              <a:t>XN </a:t>
            </a:r>
            <a:r>
              <a:rPr lang="ru-RU" sz="2000" dirty="0">
                <a:latin typeface="+mj-lt"/>
              </a:rPr>
              <a:t>и </a:t>
            </a:r>
            <a:r>
              <a:rPr lang="en-US" sz="2000" dirty="0">
                <a:latin typeface="+mj-lt"/>
              </a:rPr>
              <a:t>XN-L</a:t>
            </a:r>
            <a:endParaRPr lang="ru-RU" sz="2000" dirty="0">
              <a:latin typeface="+mj-lt"/>
            </a:endParaRPr>
          </a:p>
          <a:p>
            <a:pPr marL="269875" lvl="1" indent="-269875">
              <a:spcBef>
                <a:spcPts val="600"/>
              </a:spcBef>
              <a:buClr>
                <a:schemeClr val="accent2"/>
              </a:buClr>
              <a:buSzPct val="125000"/>
              <a:buFont typeface="Arial" panose="020B0604020202020204" pitchFamily="34" charset="0"/>
              <a:buChar char="■"/>
            </a:pPr>
            <a:endParaRPr lang="en-GB" sz="2000" dirty="0">
              <a:latin typeface="+mj-lt"/>
            </a:endParaRPr>
          </a:p>
          <a:p>
            <a:pPr marL="269875" lvl="1" indent="-269875">
              <a:spcBef>
                <a:spcPts val="600"/>
              </a:spcBef>
              <a:buClr>
                <a:schemeClr val="accent2"/>
              </a:buClr>
              <a:buSzPct val="125000"/>
              <a:buFont typeface="Arial" panose="020B0604020202020204" pitchFamily="34" charset="0"/>
              <a:buChar char="■"/>
            </a:pPr>
            <a:r>
              <a:rPr lang="ru-RU" sz="2000" dirty="0">
                <a:latin typeface="+mj-lt"/>
              </a:rPr>
              <a:t>Внутренний и внешний контроль качества</a:t>
            </a:r>
          </a:p>
          <a:p>
            <a:pPr marL="0" lvl="1">
              <a:spcBef>
                <a:spcPts val="600"/>
              </a:spcBef>
              <a:buClr>
                <a:schemeClr val="accent2"/>
              </a:buClr>
              <a:buSzPct val="125000"/>
            </a:pPr>
            <a:r>
              <a:rPr lang="ru-RU" sz="2000" dirty="0">
                <a:latin typeface="+mj-lt"/>
              </a:rPr>
              <a:t>    (для показателя </a:t>
            </a:r>
            <a:r>
              <a:rPr lang="en-US" sz="2000" dirty="0">
                <a:latin typeface="+mj-lt"/>
              </a:rPr>
              <a:t>IG)</a:t>
            </a:r>
            <a:endParaRPr lang="ru-RU" sz="2000" dirty="0">
              <a:latin typeface="+mj-lt"/>
            </a:endParaRPr>
          </a:p>
          <a:p>
            <a:pPr marL="269875" lvl="1" indent="-269875">
              <a:spcBef>
                <a:spcPts val="600"/>
              </a:spcBef>
              <a:buClr>
                <a:schemeClr val="accent2"/>
              </a:buClr>
              <a:buSzPct val="125000"/>
              <a:buFont typeface="Arial" panose="020B0604020202020204" pitchFamily="34" charset="0"/>
              <a:buChar char="■"/>
            </a:pPr>
            <a:r>
              <a:rPr lang="ru-RU" sz="2000" dirty="0">
                <a:latin typeface="+mj-lt"/>
              </a:rPr>
              <a:t>Доказанная клиническая значимость</a:t>
            </a:r>
            <a:endParaRPr lang="en-US" sz="2000" dirty="0">
              <a:latin typeface="+mj-lt"/>
            </a:endParaRPr>
          </a:p>
          <a:p>
            <a:pPr marL="0" lvl="1">
              <a:spcBef>
                <a:spcPts val="600"/>
              </a:spcBef>
              <a:buClr>
                <a:schemeClr val="accent2"/>
              </a:buClr>
              <a:buSzPct val="125000"/>
            </a:pPr>
            <a:r>
              <a:rPr lang="en-US" sz="2000" dirty="0">
                <a:latin typeface="+mj-lt"/>
              </a:rPr>
              <a:t>    (</a:t>
            </a:r>
            <a:r>
              <a:rPr lang="ru-RU" sz="2000" dirty="0">
                <a:latin typeface="+mj-lt"/>
              </a:rPr>
              <a:t>для показателей </a:t>
            </a:r>
            <a:r>
              <a:rPr lang="en-US" sz="2000" dirty="0">
                <a:latin typeface="+mj-lt"/>
              </a:rPr>
              <a:t>IG </a:t>
            </a:r>
            <a:r>
              <a:rPr lang="ru-RU" sz="2000" dirty="0">
                <a:latin typeface="+mj-lt"/>
              </a:rPr>
              <a:t>и </a:t>
            </a:r>
            <a:r>
              <a:rPr lang="en-US" sz="2000" dirty="0">
                <a:latin typeface="+mj-lt"/>
              </a:rPr>
              <a:t>NEUT-RI</a:t>
            </a:r>
            <a:r>
              <a:rPr lang="ru-RU" sz="2000" dirty="0">
                <a:latin typeface="+mj-lt"/>
              </a:rPr>
              <a:t>(</a:t>
            </a:r>
            <a:r>
              <a:rPr lang="en-US" sz="2000" dirty="0">
                <a:latin typeface="+mj-lt"/>
              </a:rPr>
              <a:t>NE-SFL))</a:t>
            </a:r>
            <a:endParaRPr lang="ru-RU" sz="2000" dirty="0">
              <a:latin typeface="+mj-lt"/>
            </a:endParaRPr>
          </a:p>
        </p:txBody>
      </p:sp>
    </p:spTree>
    <p:extLst>
      <p:ext uri="{BB962C8B-B14F-4D97-AF65-F5344CB8AC3E}">
        <p14:creationId xmlns:p14="http://schemas.microsoft.com/office/powerpoint/2010/main" val="72495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
          <p:cNvPicPr>
            <a:picLocks noChangeAspect="1"/>
          </p:cNvPicPr>
          <p:nvPr/>
        </p:nvPicPr>
        <p:blipFill>
          <a:blip r:embed="rId6"/>
          <a:srcRect t="17795" b="17795"/>
          <a:stretch/>
        </p:blipFill>
        <p:spPr bwMode="gray">
          <a:xfrm>
            <a:off x="434978" y="1195284"/>
            <a:ext cx="11757022" cy="5054843"/>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kt 6" hidden="1"/>
          <p:cNvGraphicFramePr>
            <a:graphicFrameLocks noChangeAspect="1"/>
          </p:cNvGraphicFramePr>
          <p:nvPr>
            <p:custDataLst>
              <p:tags r:id="rId2"/>
            </p:custDataLst>
            <p:extLst>
              <p:ext uri="{D42A27DB-BD31-4B8C-83A1-F6EECF244321}">
                <p14:modId xmlns:p14="http://schemas.microsoft.com/office/powerpoint/2010/main" val="3325171088"/>
              </p:ext>
            </p:extLst>
          </p:nvPr>
        </p:nvGraphicFramePr>
        <p:xfrm>
          <a:off x="2118" y="1589"/>
          <a:ext cx="2117" cy="1588"/>
        </p:xfrm>
        <a:graphic>
          <a:graphicData uri="http://schemas.openxmlformats.org/presentationml/2006/ole">
            <mc:AlternateContent xmlns:mc="http://schemas.openxmlformats.org/markup-compatibility/2006">
              <mc:Choice xmlns:v="urn:schemas-microsoft-com:vml" Requires="v">
                <p:oleObj spid="_x0000_s23570" name="think-cell Folie" r:id="rId7" imgW="344" imgH="345" progId="TCLayout.ActiveDocument.1">
                  <p:embed/>
                </p:oleObj>
              </mc:Choice>
              <mc:Fallback>
                <p:oleObj name="think-cell Folie" r:id="rId7" imgW="344" imgH="345" progId="TCLayout.ActiveDocument.1">
                  <p:embed/>
                  <p:pic>
                    <p:nvPicPr>
                      <p:cNvPr id="0" name=""/>
                      <p:cNvPicPr/>
                      <p:nvPr/>
                    </p:nvPicPr>
                    <p:blipFill>
                      <a:blip r:embed="rId8"/>
                      <a:stretch>
                        <a:fillRect/>
                      </a:stretch>
                    </p:blipFill>
                    <p:spPr>
                      <a:xfrm>
                        <a:off x="2118" y="1589"/>
                        <a:ext cx="2117" cy="1588"/>
                      </a:xfrm>
                      <a:prstGeom prst="rect">
                        <a:avLst/>
                      </a:prstGeom>
                    </p:spPr>
                  </p:pic>
                </p:oleObj>
              </mc:Fallback>
            </mc:AlternateContent>
          </a:graphicData>
        </a:graphic>
      </p:graphicFrame>
      <p:sp>
        <p:nvSpPr>
          <p:cNvPr id="6" name="Rechteck 5" hidden="1"/>
          <p:cNvSpPr/>
          <p:nvPr>
            <p:custDataLst>
              <p:tags r:id="rId3"/>
            </p:custDataLst>
          </p:nvPr>
        </p:nvSpPr>
        <p:spPr>
          <a:xfrm>
            <a:off x="0" y="2"/>
            <a:ext cx="211667" cy="1587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spcBef>
                <a:spcPct val="0"/>
              </a:spcBef>
              <a:spcAft>
                <a:spcPct val="0"/>
              </a:spcAft>
              <a:buClr>
                <a:schemeClr val="accent2"/>
              </a:buClr>
              <a:buSzPct val="125000"/>
            </a:pPr>
            <a:endParaRPr lang="en-GB" sz="2800" kern="1200" err="1">
              <a:solidFill>
                <a:schemeClr val="tx1"/>
              </a:solidFill>
              <a:latin typeface="Arial" panose="020B0604020202020204" pitchFamily="34" charset="0"/>
              <a:ea typeface="+mj-ea"/>
              <a:cs typeface="+mj-cs"/>
              <a:sym typeface="Arial" panose="020B0604020202020204" pitchFamily="34" charset="0"/>
            </a:endParaRPr>
          </a:p>
        </p:txBody>
      </p:sp>
      <p:sp>
        <p:nvSpPr>
          <p:cNvPr id="12" name="Textplatzhalter 11"/>
          <p:cNvSpPr>
            <a:spLocks noGrp="1"/>
          </p:cNvSpPr>
          <p:nvPr>
            <p:ph type="body" sz="quarter" idx="13"/>
          </p:nvPr>
        </p:nvSpPr>
        <p:spPr bwMode="gray">
          <a:xfrm>
            <a:off x="0" y="2402887"/>
            <a:ext cx="8040213" cy="2052226"/>
          </a:xfrm>
        </p:spPr>
        <p:txBody>
          <a:bodyPr/>
          <a:lstStyle/>
          <a:p>
            <a:endParaRPr lang="de-DE" dirty="0"/>
          </a:p>
        </p:txBody>
      </p:sp>
      <p:sp>
        <p:nvSpPr>
          <p:cNvPr id="5" name="Untertitel 4"/>
          <p:cNvSpPr>
            <a:spLocks noGrp="1"/>
          </p:cNvSpPr>
          <p:nvPr>
            <p:ph type="subTitle" idx="1"/>
          </p:nvPr>
        </p:nvSpPr>
        <p:spPr bwMode="gray">
          <a:xfrm>
            <a:off x="623392" y="3177227"/>
            <a:ext cx="7344816" cy="1000274"/>
          </a:xfrm>
        </p:spPr>
        <p:txBody>
          <a:bodyPr/>
          <a:lstStyle/>
          <a:p>
            <a:pPr>
              <a:defRPr b="0" i="0"/>
            </a:pPr>
            <a:r>
              <a:rPr lang="ru-RU" sz="2000" dirty="0"/>
              <a:t>Артём Москаленко, старший менеджер по продукции гематология, научным и медицинским проектам </a:t>
            </a:r>
            <a:r>
              <a:rPr lang="en-US" sz="2000" dirty="0"/>
              <a:t>Sysmex RUS,</a:t>
            </a:r>
          </a:p>
          <a:p>
            <a:pPr>
              <a:defRPr b="0" i="0"/>
            </a:pPr>
            <a:r>
              <a:rPr lang="ru-RU" sz="2000" dirty="0"/>
              <a:t>+7-963-961-14-22, </a:t>
            </a:r>
            <a:r>
              <a:rPr lang="en-US" sz="2000" dirty="0" err="1"/>
              <a:t>Viber</a:t>
            </a:r>
            <a:r>
              <a:rPr lang="en-US" sz="2000" dirty="0"/>
              <a:t>, </a:t>
            </a:r>
            <a:r>
              <a:rPr lang="en-US" sz="2000" dirty="0" err="1"/>
              <a:t>WhatsApp</a:t>
            </a:r>
            <a:r>
              <a:rPr lang="en-US" sz="2000" dirty="0"/>
              <a:t>, Telegram</a:t>
            </a:r>
            <a:endParaRPr lang="ru-RU" sz="2000" dirty="0"/>
          </a:p>
        </p:txBody>
      </p:sp>
      <p:sp>
        <p:nvSpPr>
          <p:cNvPr id="4" name="Titel 3"/>
          <p:cNvSpPr>
            <a:spLocks noGrp="1"/>
          </p:cNvSpPr>
          <p:nvPr>
            <p:ph type="ctrTitle"/>
          </p:nvPr>
        </p:nvSpPr>
        <p:spPr bwMode="gray">
          <a:xfrm>
            <a:off x="623392" y="2546904"/>
            <a:ext cx="6624000" cy="553998"/>
          </a:xfrm>
        </p:spPr>
        <p:txBody>
          <a:bodyPr/>
          <a:lstStyle/>
          <a:p>
            <a:r>
              <a:rPr lang="ru-RU" sz="3600" noProof="0" dirty="0"/>
              <a:t>Спасибо за внимание!</a:t>
            </a:r>
            <a:endParaRPr lang="en-GB" sz="3600" noProof="0" dirty="0"/>
          </a:p>
        </p:txBody>
      </p:sp>
      <p:sp>
        <p:nvSpPr>
          <p:cNvPr id="10" name="Textplatzhalter 2">
            <a:extLst>
              <a:ext uri="{FF2B5EF4-FFF2-40B4-BE49-F238E27FC236}">
                <a16:creationId xmlns:a16="http://schemas.microsoft.com/office/drawing/2014/main" id="{09F8D5A2-B8E6-4E1C-88F3-C45E2CB88018}"/>
              </a:ext>
            </a:extLst>
          </p:cNvPr>
          <p:cNvSpPr>
            <a:spLocks noGrp="1"/>
          </p:cNvSpPr>
          <p:nvPr>
            <p:ph type="body" sz="quarter" idx="11"/>
          </p:nvPr>
        </p:nvSpPr>
        <p:spPr bwMode="gray">
          <a:xfrm>
            <a:off x="326786" y="6417912"/>
            <a:ext cx="11529843" cy="192836"/>
          </a:xfrm>
        </p:spPr>
        <p:txBody>
          <a:bodyPr/>
          <a:lstStyle/>
          <a:p>
            <a:r>
              <a:rPr lang="ru-RU" dirty="0"/>
              <a:t>29</a:t>
            </a:r>
            <a:r>
              <a:rPr lang="ru-RU" noProof="0" dirty="0"/>
              <a:t>.09.2022 </a:t>
            </a:r>
            <a:r>
              <a:rPr lang="en-GB" dirty="0"/>
              <a:t>• </a:t>
            </a:r>
            <a:r>
              <a:rPr lang="en-US" noProof="0" dirty="0"/>
              <a:t>Sysmex </a:t>
            </a:r>
            <a:r>
              <a:rPr lang="ru-RU" noProof="0" dirty="0"/>
              <a:t>симпозиум </a:t>
            </a:r>
            <a:r>
              <a:rPr lang="en-GB" dirty="0"/>
              <a:t>• </a:t>
            </a:r>
            <a:r>
              <a:rPr lang="ru-RU" dirty="0"/>
              <a:t>Артем Москаленко</a:t>
            </a:r>
            <a:r>
              <a:rPr lang="en-GB" dirty="0"/>
              <a:t> • </a:t>
            </a:r>
            <a:r>
              <a:rPr lang="ru-RU" dirty="0"/>
              <a:t>Астана</a:t>
            </a:r>
            <a:endParaRPr lang="en-GB" noProof="0" dirty="0"/>
          </a:p>
        </p:txBody>
      </p:sp>
    </p:spTree>
    <p:extLst>
      <p:ext uri="{BB962C8B-B14F-4D97-AF65-F5344CB8AC3E}">
        <p14:creationId xmlns:p14="http://schemas.microsoft.com/office/powerpoint/2010/main" val="55658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35360" y="410660"/>
            <a:ext cx="8783637" cy="400050"/>
          </a:xfrm>
        </p:spPr>
        <p:txBody>
          <a:bodyPr/>
          <a:lstStyle/>
          <a:p>
            <a:pPr eaLnBrk="1" hangingPunct="1"/>
            <a:r>
              <a:rPr lang="ru-RU" dirty="0"/>
              <a:t>Статья, которую должны прочитать клиницисты</a:t>
            </a:r>
            <a:endParaRPr lang="de-DE" dirty="0"/>
          </a:p>
        </p:txBody>
      </p:sp>
      <p:sp>
        <p:nvSpPr>
          <p:cNvPr id="2" name="Текст 1">
            <a:extLst>
              <a:ext uri="{FF2B5EF4-FFF2-40B4-BE49-F238E27FC236}">
                <a16:creationId xmlns:a16="http://schemas.microsoft.com/office/drawing/2014/main" id="{FB246C44-8A21-4635-A635-99FB9F0B6C2D}"/>
              </a:ext>
            </a:extLst>
          </p:cNvPr>
          <p:cNvSpPr>
            <a:spLocks noGrp="1"/>
          </p:cNvSpPr>
          <p:nvPr>
            <p:ph type="body" sz="quarter" idx="13"/>
          </p:nvPr>
        </p:nvSpPr>
        <p:spPr/>
        <p:txBody>
          <a:bodyPr/>
          <a:lstStyle/>
          <a:p>
            <a:endParaRPr lang="ru-RU"/>
          </a:p>
        </p:txBody>
      </p:sp>
      <p:pic>
        <p:nvPicPr>
          <p:cNvPr id="8" name="Рисунок 7" descr="Изображение выглядит как текст&#10;&#10;Автоматически созданное описание">
            <a:extLst>
              <a:ext uri="{FF2B5EF4-FFF2-40B4-BE49-F238E27FC236}">
                <a16:creationId xmlns:a16="http://schemas.microsoft.com/office/drawing/2014/main" id="{4B2FE6F7-9311-4B0F-ADCA-8416EBCF6028}"/>
              </a:ext>
            </a:extLst>
          </p:cNvPr>
          <p:cNvPicPr>
            <a:picLocks noChangeAspect="1"/>
          </p:cNvPicPr>
          <p:nvPr/>
        </p:nvPicPr>
        <p:blipFill>
          <a:blip r:embed="rId2"/>
          <a:stretch>
            <a:fillRect/>
          </a:stretch>
        </p:blipFill>
        <p:spPr>
          <a:xfrm>
            <a:off x="0" y="1472789"/>
            <a:ext cx="12192000" cy="3912422"/>
          </a:xfrm>
          <a:prstGeom prst="rect">
            <a:avLst/>
          </a:prstGeom>
        </p:spPr>
      </p:pic>
      <p:sp>
        <p:nvSpPr>
          <p:cNvPr id="3" name="Дата 2">
            <a:extLst>
              <a:ext uri="{FF2B5EF4-FFF2-40B4-BE49-F238E27FC236}">
                <a16:creationId xmlns:a16="http://schemas.microsoft.com/office/drawing/2014/main" id="{49116EBC-44E4-441A-963C-B2524D2E13A3}"/>
              </a:ext>
            </a:extLst>
          </p:cNvPr>
          <p:cNvSpPr>
            <a:spLocks noGrp="1"/>
          </p:cNvSpPr>
          <p:nvPr>
            <p:ph type="dt" sz="half" idx="10"/>
          </p:nvPr>
        </p:nvSpPr>
        <p:spPr/>
        <p:txBody>
          <a:bodyPr/>
          <a:lstStyle/>
          <a:p>
            <a:endParaRPr lang="en-GB" noProof="0"/>
          </a:p>
        </p:txBody>
      </p:sp>
      <p:sp>
        <p:nvSpPr>
          <p:cNvPr id="4" name="Нижний колонтитул 3">
            <a:extLst>
              <a:ext uri="{FF2B5EF4-FFF2-40B4-BE49-F238E27FC236}">
                <a16:creationId xmlns:a16="http://schemas.microsoft.com/office/drawing/2014/main" id="{33290A50-FCEE-4E62-81EC-959F4EDFE5C7}"/>
              </a:ext>
            </a:extLst>
          </p:cNvPr>
          <p:cNvSpPr>
            <a:spLocks noGrp="1"/>
          </p:cNvSpPr>
          <p:nvPr>
            <p:ph type="ftr" sz="quarter" idx="11"/>
          </p:nvPr>
        </p:nvSpPr>
        <p:spPr/>
        <p:txBody>
          <a:bodyPr/>
          <a:lstStyle/>
          <a:p>
            <a:r>
              <a:rPr lang="ru-RU" noProof="0"/>
              <a:t>Точная оценка левого сдвига</a:t>
            </a:r>
            <a:endParaRPr lang="en-GB" noProof="0"/>
          </a:p>
        </p:txBody>
      </p:sp>
    </p:spTree>
    <p:extLst>
      <p:ext uri="{BB962C8B-B14F-4D97-AF65-F5344CB8AC3E}">
        <p14:creationId xmlns:p14="http://schemas.microsoft.com/office/powerpoint/2010/main" val="25131145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r>
              <a:rPr lang="ru-RU" dirty="0"/>
              <a:t>Неточность даже выше чем мы подозреваем…</a:t>
            </a:r>
            <a:endParaRPr lang="de-DE" dirty="0"/>
          </a:p>
        </p:txBody>
      </p:sp>
      <p:sp>
        <p:nvSpPr>
          <p:cNvPr id="2" name="Текст 1">
            <a:extLst>
              <a:ext uri="{FF2B5EF4-FFF2-40B4-BE49-F238E27FC236}">
                <a16:creationId xmlns:a16="http://schemas.microsoft.com/office/drawing/2014/main" id="{FB246C44-8A21-4635-A635-99FB9F0B6C2D}"/>
              </a:ext>
            </a:extLst>
          </p:cNvPr>
          <p:cNvSpPr>
            <a:spLocks noGrp="1"/>
          </p:cNvSpPr>
          <p:nvPr>
            <p:ph type="body" sz="quarter" idx="13"/>
          </p:nvPr>
        </p:nvSpPr>
        <p:spPr/>
        <p:txBody>
          <a:bodyPr/>
          <a:lstStyle/>
          <a:p>
            <a:endParaRPr lang="ru-RU"/>
          </a:p>
        </p:txBody>
      </p:sp>
      <p:pic>
        <p:nvPicPr>
          <p:cNvPr id="4" name="Рисунок 3">
            <a:extLst>
              <a:ext uri="{FF2B5EF4-FFF2-40B4-BE49-F238E27FC236}">
                <a16:creationId xmlns:a16="http://schemas.microsoft.com/office/drawing/2014/main" id="{944265D0-2F7B-496F-84DE-70F1227C9643}"/>
              </a:ext>
            </a:extLst>
          </p:cNvPr>
          <p:cNvPicPr>
            <a:picLocks noChangeAspect="1"/>
          </p:cNvPicPr>
          <p:nvPr/>
        </p:nvPicPr>
        <p:blipFill>
          <a:blip r:embed="rId2"/>
          <a:stretch>
            <a:fillRect/>
          </a:stretch>
        </p:blipFill>
        <p:spPr>
          <a:xfrm>
            <a:off x="98598" y="1988840"/>
            <a:ext cx="11994803" cy="3344719"/>
          </a:xfrm>
          <a:prstGeom prst="rect">
            <a:avLst/>
          </a:prstGeom>
        </p:spPr>
      </p:pic>
      <p:sp>
        <p:nvSpPr>
          <p:cNvPr id="3" name="Дата 2">
            <a:extLst>
              <a:ext uri="{FF2B5EF4-FFF2-40B4-BE49-F238E27FC236}">
                <a16:creationId xmlns:a16="http://schemas.microsoft.com/office/drawing/2014/main" id="{66CBAC73-85EA-4627-8433-41BB10F3574F}"/>
              </a:ext>
            </a:extLst>
          </p:cNvPr>
          <p:cNvSpPr>
            <a:spLocks noGrp="1"/>
          </p:cNvSpPr>
          <p:nvPr>
            <p:ph type="dt" sz="half" idx="10"/>
          </p:nvPr>
        </p:nvSpPr>
        <p:spPr/>
        <p:txBody>
          <a:bodyPr/>
          <a:lstStyle/>
          <a:p>
            <a:endParaRPr lang="en-GB" noProof="0"/>
          </a:p>
        </p:txBody>
      </p:sp>
      <p:sp>
        <p:nvSpPr>
          <p:cNvPr id="5" name="Нижний колонтитул 4">
            <a:extLst>
              <a:ext uri="{FF2B5EF4-FFF2-40B4-BE49-F238E27FC236}">
                <a16:creationId xmlns:a16="http://schemas.microsoft.com/office/drawing/2014/main" id="{4A0EEB55-D3F6-40A3-942A-EA3AB051E6D1}"/>
              </a:ext>
            </a:extLst>
          </p:cNvPr>
          <p:cNvSpPr>
            <a:spLocks noGrp="1"/>
          </p:cNvSpPr>
          <p:nvPr>
            <p:ph type="ftr" sz="quarter" idx="11"/>
          </p:nvPr>
        </p:nvSpPr>
        <p:spPr/>
        <p:txBody>
          <a:bodyPr/>
          <a:lstStyle/>
          <a:p>
            <a:r>
              <a:rPr lang="ru-RU" noProof="0"/>
              <a:t>Точная оценка левого сдвига</a:t>
            </a:r>
            <a:endParaRPr lang="en-GB" noProof="0"/>
          </a:p>
        </p:txBody>
      </p:sp>
    </p:spTree>
    <p:extLst>
      <p:ext uri="{BB962C8B-B14F-4D97-AF65-F5344CB8AC3E}">
        <p14:creationId xmlns:p14="http://schemas.microsoft.com/office/powerpoint/2010/main" val="31677710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r>
              <a:rPr lang="ru-RU" dirty="0"/>
              <a:t>Здесь математика работает против нас</a:t>
            </a:r>
            <a:endParaRPr lang="de-DE" dirty="0"/>
          </a:p>
        </p:txBody>
      </p:sp>
      <p:sp>
        <p:nvSpPr>
          <p:cNvPr id="2" name="Текст 1">
            <a:extLst>
              <a:ext uri="{FF2B5EF4-FFF2-40B4-BE49-F238E27FC236}">
                <a16:creationId xmlns:a16="http://schemas.microsoft.com/office/drawing/2014/main" id="{FB246C44-8A21-4635-A635-99FB9F0B6C2D}"/>
              </a:ext>
            </a:extLst>
          </p:cNvPr>
          <p:cNvSpPr>
            <a:spLocks noGrp="1"/>
          </p:cNvSpPr>
          <p:nvPr>
            <p:ph type="body" sz="quarter" idx="13"/>
          </p:nvPr>
        </p:nvSpPr>
        <p:spPr/>
        <p:txBody>
          <a:bodyPr/>
          <a:lstStyle/>
          <a:p>
            <a:endParaRPr lang="ru-RU"/>
          </a:p>
        </p:txBody>
      </p:sp>
      <p:sp>
        <p:nvSpPr>
          <p:cNvPr id="8" name="TextBox 7">
            <a:extLst>
              <a:ext uri="{FF2B5EF4-FFF2-40B4-BE49-F238E27FC236}">
                <a16:creationId xmlns:a16="http://schemas.microsoft.com/office/drawing/2014/main" id="{42102432-B7B2-49A2-B84B-4E916BFA9D03}"/>
              </a:ext>
            </a:extLst>
          </p:cNvPr>
          <p:cNvSpPr txBox="1"/>
          <p:nvPr/>
        </p:nvSpPr>
        <p:spPr>
          <a:xfrm>
            <a:off x="7032104" y="1439133"/>
            <a:ext cx="4950792" cy="5016758"/>
          </a:xfrm>
          <a:prstGeom prst="rect">
            <a:avLst/>
          </a:prstGeom>
          <a:noFill/>
        </p:spPr>
        <p:txBody>
          <a:bodyPr wrap="square" rtlCol="0" anchor="t">
            <a:spAutoFit/>
          </a:bodyPr>
          <a:lstStyle/>
          <a:p>
            <a:pPr marL="269875" lvl="1" indent="-269875">
              <a:spcBef>
                <a:spcPts val="600"/>
              </a:spcBef>
              <a:buClr>
                <a:schemeClr val="accent2"/>
              </a:buClr>
              <a:buSzPct val="125000"/>
              <a:buFont typeface="Arial" panose="020B0604020202020204" pitchFamily="34" charset="0"/>
              <a:buChar char="■"/>
            </a:pPr>
            <a:r>
              <a:rPr lang="ru-RU" altLang="en-US" sz="2000" dirty="0"/>
              <a:t>Как правило при подсчёте клеток глазами учитывается не более 100 лейкоцитов.</a:t>
            </a:r>
            <a:endParaRPr lang="en-US" altLang="en-US" sz="2000" dirty="0"/>
          </a:p>
          <a:p>
            <a:pPr marL="0" lvl="1">
              <a:spcBef>
                <a:spcPts val="600"/>
              </a:spcBef>
              <a:buClr>
                <a:schemeClr val="accent2"/>
              </a:buClr>
              <a:buSzPct val="125000"/>
            </a:pPr>
            <a:endParaRPr lang="en-US" sz="2000" dirty="0">
              <a:latin typeface="+mj-lt"/>
            </a:endParaRPr>
          </a:p>
          <a:p>
            <a:pPr marL="269875" lvl="1" indent="-269875">
              <a:spcBef>
                <a:spcPts val="600"/>
              </a:spcBef>
              <a:buClr>
                <a:schemeClr val="accent2"/>
              </a:buClr>
              <a:buSzPct val="125000"/>
              <a:buFont typeface="Arial" panose="020B0604020202020204" pitchFamily="34" charset="0"/>
              <a:buChar char="■"/>
            </a:pPr>
            <a:r>
              <a:rPr lang="ru-RU" altLang="en-US" sz="2000" dirty="0"/>
              <a:t>Концентрация </a:t>
            </a:r>
            <a:r>
              <a:rPr lang="ru-RU" altLang="en-US" sz="2000" dirty="0" err="1"/>
              <a:t>палочкоядерных</a:t>
            </a:r>
            <a:r>
              <a:rPr lang="ru-RU" altLang="en-US" sz="2000" dirty="0"/>
              <a:t> нейтрофилов в норме приблизительно 1 – 6%, поэтому в итоге мы учитываем только 1 – 6 событий</a:t>
            </a:r>
            <a:endParaRPr lang="en-US" altLang="en-US" sz="2000" dirty="0"/>
          </a:p>
          <a:p>
            <a:pPr marL="0" lvl="1">
              <a:spcBef>
                <a:spcPts val="600"/>
              </a:spcBef>
              <a:buClr>
                <a:schemeClr val="accent2"/>
              </a:buClr>
              <a:buSzPct val="125000"/>
            </a:pPr>
            <a:endParaRPr lang="en-US" sz="2000" dirty="0">
              <a:latin typeface="+mj-lt"/>
            </a:endParaRPr>
          </a:p>
          <a:p>
            <a:pPr marL="269875" lvl="1" indent="-269875">
              <a:spcBef>
                <a:spcPts val="600"/>
              </a:spcBef>
              <a:buClr>
                <a:schemeClr val="accent2"/>
              </a:buClr>
              <a:buSzPct val="125000"/>
              <a:buFont typeface="Arial" panose="020B0604020202020204" pitchFamily="34" charset="0"/>
              <a:buChar char="■"/>
            </a:pPr>
            <a:r>
              <a:rPr lang="ru-RU" altLang="en-US" sz="2000" dirty="0"/>
              <a:t>Подсчёт опирается только и только на восприятие человеческим глазом и очень субъективен, в результате кто-то может увидеть 2 клетки, а кто-то 8.</a:t>
            </a:r>
          </a:p>
        </p:txBody>
      </p:sp>
      <p:pic>
        <p:nvPicPr>
          <p:cNvPr id="1026" name="Picture 2">
            <a:extLst>
              <a:ext uri="{FF2B5EF4-FFF2-40B4-BE49-F238E27FC236}">
                <a16:creationId xmlns:a16="http://schemas.microsoft.com/office/drawing/2014/main" id="{3DF4CCEA-2770-4AFF-A9C7-F07A4D62D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917198"/>
            <a:ext cx="6477000" cy="3752850"/>
          </a:xfrm>
          <a:prstGeom prst="rect">
            <a:avLst/>
          </a:prstGeom>
          <a:noFill/>
          <a:extLst>
            <a:ext uri="{909E8E84-426E-40DD-AFC4-6F175D3DCCD1}">
              <a14:hiddenFill xmlns:a14="http://schemas.microsoft.com/office/drawing/2010/main">
                <a:solidFill>
                  <a:srgbClr val="FFFFFF"/>
                </a:solidFill>
              </a14:hiddenFill>
            </a:ext>
          </a:extLst>
        </p:spPr>
      </p:pic>
      <p:sp>
        <p:nvSpPr>
          <p:cNvPr id="3" name="Дата 2">
            <a:extLst>
              <a:ext uri="{FF2B5EF4-FFF2-40B4-BE49-F238E27FC236}">
                <a16:creationId xmlns:a16="http://schemas.microsoft.com/office/drawing/2014/main" id="{FBEBA8C3-CD72-4A4F-B436-F6AD150676E3}"/>
              </a:ext>
            </a:extLst>
          </p:cNvPr>
          <p:cNvSpPr>
            <a:spLocks noGrp="1"/>
          </p:cNvSpPr>
          <p:nvPr>
            <p:ph type="dt" sz="half" idx="10"/>
          </p:nvPr>
        </p:nvSpPr>
        <p:spPr/>
        <p:txBody>
          <a:bodyPr/>
          <a:lstStyle/>
          <a:p>
            <a:endParaRPr lang="en-GB" noProof="0"/>
          </a:p>
        </p:txBody>
      </p:sp>
      <p:sp>
        <p:nvSpPr>
          <p:cNvPr id="4" name="Нижний колонтитул 3">
            <a:extLst>
              <a:ext uri="{FF2B5EF4-FFF2-40B4-BE49-F238E27FC236}">
                <a16:creationId xmlns:a16="http://schemas.microsoft.com/office/drawing/2014/main" id="{D6677123-4A82-45EF-8E58-3FC975B08DFA}"/>
              </a:ext>
            </a:extLst>
          </p:cNvPr>
          <p:cNvSpPr>
            <a:spLocks noGrp="1"/>
          </p:cNvSpPr>
          <p:nvPr>
            <p:ph type="ftr" sz="quarter" idx="11"/>
          </p:nvPr>
        </p:nvSpPr>
        <p:spPr/>
        <p:txBody>
          <a:bodyPr/>
          <a:lstStyle/>
          <a:p>
            <a:r>
              <a:rPr lang="ru-RU" noProof="0"/>
              <a:t>Точная оценка левого сдвига</a:t>
            </a:r>
            <a:endParaRPr lang="en-GB" noProof="0"/>
          </a:p>
        </p:txBody>
      </p:sp>
    </p:spTree>
    <p:extLst>
      <p:ext uri="{BB962C8B-B14F-4D97-AF65-F5344CB8AC3E}">
        <p14:creationId xmlns:p14="http://schemas.microsoft.com/office/powerpoint/2010/main" val="31002337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r>
              <a:rPr lang="ru-RU" dirty="0"/>
              <a:t>Что говорят последние зарубежные рекомендации?</a:t>
            </a:r>
            <a:endParaRPr lang="de-DE" dirty="0"/>
          </a:p>
        </p:txBody>
      </p:sp>
      <p:sp>
        <p:nvSpPr>
          <p:cNvPr id="2" name="Текст 1">
            <a:extLst>
              <a:ext uri="{FF2B5EF4-FFF2-40B4-BE49-F238E27FC236}">
                <a16:creationId xmlns:a16="http://schemas.microsoft.com/office/drawing/2014/main" id="{FB246C44-8A21-4635-A635-99FB9F0B6C2D}"/>
              </a:ext>
            </a:extLst>
          </p:cNvPr>
          <p:cNvSpPr>
            <a:spLocks noGrp="1"/>
          </p:cNvSpPr>
          <p:nvPr>
            <p:ph type="body" sz="quarter" idx="13"/>
          </p:nvPr>
        </p:nvSpPr>
        <p:spPr/>
        <p:txBody>
          <a:bodyPr/>
          <a:lstStyle/>
          <a:p>
            <a:endParaRPr lang="ru-RU"/>
          </a:p>
        </p:txBody>
      </p:sp>
      <p:pic>
        <p:nvPicPr>
          <p:cNvPr id="4" name="Рисунок 3" descr="Изображение выглядит как текст&#10;&#10;Автоматически созданное описание">
            <a:extLst>
              <a:ext uri="{FF2B5EF4-FFF2-40B4-BE49-F238E27FC236}">
                <a16:creationId xmlns:a16="http://schemas.microsoft.com/office/drawing/2014/main" id="{89876F71-CD3A-48A9-9210-3CAB2555D0F9}"/>
              </a:ext>
            </a:extLst>
          </p:cNvPr>
          <p:cNvPicPr>
            <a:picLocks noChangeAspect="1"/>
          </p:cNvPicPr>
          <p:nvPr/>
        </p:nvPicPr>
        <p:blipFill>
          <a:blip r:embed="rId2"/>
          <a:stretch>
            <a:fillRect/>
          </a:stretch>
        </p:blipFill>
        <p:spPr>
          <a:xfrm>
            <a:off x="-629" y="1196752"/>
            <a:ext cx="12192000" cy="2723268"/>
          </a:xfrm>
          <a:prstGeom prst="rect">
            <a:avLst/>
          </a:prstGeom>
        </p:spPr>
      </p:pic>
      <p:pic>
        <p:nvPicPr>
          <p:cNvPr id="7" name="Picture 64">
            <a:extLst>
              <a:ext uri="{FF2B5EF4-FFF2-40B4-BE49-F238E27FC236}">
                <a16:creationId xmlns:a16="http://schemas.microsoft.com/office/drawing/2014/main" id="{49473446-129E-4E0C-9BEE-9920BE6DC7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535592">
            <a:off x="4809733" y="3555358"/>
            <a:ext cx="2690069" cy="2690069"/>
          </a:xfrm>
          <a:prstGeom prst="rect">
            <a:avLst/>
          </a:prstGeom>
        </p:spPr>
      </p:pic>
      <p:pic>
        <p:nvPicPr>
          <p:cNvPr id="8" name="Picture 65">
            <a:extLst>
              <a:ext uri="{FF2B5EF4-FFF2-40B4-BE49-F238E27FC236}">
                <a16:creationId xmlns:a16="http://schemas.microsoft.com/office/drawing/2014/main" id="{D68FC98C-93E8-4C5F-ABCC-331BD73BDF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264312">
            <a:off x="7438481" y="3535529"/>
            <a:ext cx="2660411" cy="2660411"/>
          </a:xfrm>
          <a:prstGeom prst="rect">
            <a:avLst/>
          </a:prstGeom>
        </p:spPr>
      </p:pic>
      <p:pic>
        <p:nvPicPr>
          <p:cNvPr id="9" name="Picture 66">
            <a:extLst>
              <a:ext uri="{FF2B5EF4-FFF2-40B4-BE49-F238E27FC236}">
                <a16:creationId xmlns:a16="http://schemas.microsoft.com/office/drawing/2014/main" id="{92945765-C876-4873-A1CF-521ACA325B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7311493">
            <a:off x="2371738" y="3646840"/>
            <a:ext cx="2486667" cy="2486667"/>
          </a:xfrm>
          <a:prstGeom prst="rect">
            <a:avLst/>
          </a:prstGeom>
        </p:spPr>
      </p:pic>
      <p:sp>
        <p:nvSpPr>
          <p:cNvPr id="3" name="Дата 2">
            <a:extLst>
              <a:ext uri="{FF2B5EF4-FFF2-40B4-BE49-F238E27FC236}">
                <a16:creationId xmlns:a16="http://schemas.microsoft.com/office/drawing/2014/main" id="{6021D447-EE53-44A8-BBEE-F4CE466B62B8}"/>
              </a:ext>
            </a:extLst>
          </p:cNvPr>
          <p:cNvSpPr>
            <a:spLocks noGrp="1"/>
          </p:cNvSpPr>
          <p:nvPr>
            <p:ph type="dt" sz="half" idx="10"/>
          </p:nvPr>
        </p:nvSpPr>
        <p:spPr/>
        <p:txBody>
          <a:bodyPr/>
          <a:lstStyle/>
          <a:p>
            <a:endParaRPr lang="en-GB" noProof="0"/>
          </a:p>
        </p:txBody>
      </p:sp>
      <p:sp>
        <p:nvSpPr>
          <p:cNvPr id="5" name="Нижний колонтитул 4">
            <a:extLst>
              <a:ext uri="{FF2B5EF4-FFF2-40B4-BE49-F238E27FC236}">
                <a16:creationId xmlns:a16="http://schemas.microsoft.com/office/drawing/2014/main" id="{B1FA4FF0-F270-4763-8FB4-B0C13D5258AB}"/>
              </a:ext>
            </a:extLst>
          </p:cNvPr>
          <p:cNvSpPr>
            <a:spLocks noGrp="1"/>
          </p:cNvSpPr>
          <p:nvPr>
            <p:ph type="ftr" sz="quarter" idx="11"/>
          </p:nvPr>
        </p:nvSpPr>
        <p:spPr/>
        <p:txBody>
          <a:bodyPr/>
          <a:lstStyle/>
          <a:p>
            <a:r>
              <a:rPr lang="ru-RU" noProof="0"/>
              <a:t>Точная оценка левого сдвига</a:t>
            </a:r>
            <a:endParaRPr lang="en-GB" noProof="0"/>
          </a:p>
        </p:txBody>
      </p:sp>
    </p:spTree>
    <p:extLst>
      <p:ext uri="{BB962C8B-B14F-4D97-AF65-F5344CB8AC3E}">
        <p14:creationId xmlns:p14="http://schemas.microsoft.com/office/powerpoint/2010/main" val="26378220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86692" y="398498"/>
            <a:ext cx="8783637" cy="400050"/>
          </a:xfrm>
        </p:spPr>
        <p:txBody>
          <a:bodyPr/>
          <a:lstStyle/>
          <a:p>
            <a:pPr eaLnBrk="1" hangingPunct="1"/>
            <a:r>
              <a:rPr lang="ru-RU" dirty="0"/>
              <a:t>Считаем как сегмент и оставляем комментарий</a:t>
            </a:r>
            <a:endParaRPr lang="de-DE" dirty="0"/>
          </a:p>
        </p:txBody>
      </p:sp>
      <p:sp>
        <p:nvSpPr>
          <p:cNvPr id="2" name="Текст 1">
            <a:extLst>
              <a:ext uri="{FF2B5EF4-FFF2-40B4-BE49-F238E27FC236}">
                <a16:creationId xmlns:a16="http://schemas.microsoft.com/office/drawing/2014/main" id="{FB246C44-8A21-4635-A635-99FB9F0B6C2D}"/>
              </a:ext>
            </a:extLst>
          </p:cNvPr>
          <p:cNvSpPr>
            <a:spLocks noGrp="1"/>
          </p:cNvSpPr>
          <p:nvPr>
            <p:ph type="body" sz="quarter" idx="13"/>
          </p:nvPr>
        </p:nvSpPr>
        <p:spPr/>
        <p:txBody>
          <a:bodyPr/>
          <a:lstStyle/>
          <a:p>
            <a:endParaRPr lang="ru-RU"/>
          </a:p>
        </p:txBody>
      </p:sp>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id="{966069B3-049E-4A00-BAC6-57F8E85DE142}"/>
              </a:ext>
            </a:extLst>
          </p:cNvPr>
          <p:cNvPicPr>
            <a:picLocks noChangeAspect="1"/>
          </p:cNvPicPr>
          <p:nvPr/>
        </p:nvPicPr>
        <p:blipFill>
          <a:blip r:embed="rId2"/>
          <a:stretch>
            <a:fillRect/>
          </a:stretch>
        </p:blipFill>
        <p:spPr>
          <a:xfrm>
            <a:off x="413575" y="1098346"/>
            <a:ext cx="6186240" cy="5364862"/>
          </a:xfrm>
          <a:prstGeom prst="rect">
            <a:avLst/>
          </a:prstGeom>
        </p:spPr>
      </p:pic>
      <p:pic>
        <p:nvPicPr>
          <p:cNvPr id="4" name="Рисунок 3">
            <a:extLst>
              <a:ext uri="{FF2B5EF4-FFF2-40B4-BE49-F238E27FC236}">
                <a16:creationId xmlns:a16="http://schemas.microsoft.com/office/drawing/2014/main" id="{E8E1D61E-DB22-4B1F-A00E-E63E37D52C41}"/>
              </a:ext>
            </a:extLst>
          </p:cNvPr>
          <p:cNvPicPr>
            <a:picLocks noChangeAspect="1"/>
          </p:cNvPicPr>
          <p:nvPr/>
        </p:nvPicPr>
        <p:blipFill>
          <a:blip r:embed="rId3"/>
          <a:stretch>
            <a:fillRect/>
          </a:stretch>
        </p:blipFill>
        <p:spPr>
          <a:xfrm>
            <a:off x="7464152" y="1773309"/>
            <a:ext cx="3861048" cy="3861048"/>
          </a:xfrm>
          <a:prstGeom prst="rect">
            <a:avLst/>
          </a:prstGeom>
        </p:spPr>
      </p:pic>
      <p:sp>
        <p:nvSpPr>
          <p:cNvPr id="3" name="Прямоугольник 2">
            <a:extLst>
              <a:ext uri="{FF2B5EF4-FFF2-40B4-BE49-F238E27FC236}">
                <a16:creationId xmlns:a16="http://schemas.microsoft.com/office/drawing/2014/main" id="{1B2E7F5B-8B07-43CC-9759-8B003D54FEF6}"/>
              </a:ext>
            </a:extLst>
          </p:cNvPr>
          <p:cNvSpPr/>
          <p:nvPr/>
        </p:nvSpPr>
        <p:spPr>
          <a:xfrm>
            <a:off x="386692" y="5013176"/>
            <a:ext cx="6357380" cy="129614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0000" marR="0" indent="-270000" algn="l" defTabSz="914400" rtl="0" eaLnBrk="1" fontAlgn="auto" latinLnBrk="0" hangingPunct="1">
              <a:lnSpc>
                <a:spcPct val="100000"/>
              </a:lnSpc>
              <a:spcBef>
                <a:spcPts val="600"/>
              </a:spcBef>
              <a:spcAft>
                <a:spcPts val="0"/>
              </a:spcAft>
              <a:buClr>
                <a:schemeClr val="accent2"/>
              </a:buClr>
              <a:buSzPct val="125000"/>
              <a:buFont typeface="Arial" panose="020B0604020202020204" pitchFamily="34" charset="0"/>
              <a:buChar char="■"/>
              <a:tabLst/>
            </a:pPr>
            <a:endParaRPr lang="ru-RU" sz="2000" kern="1200" baseline="0" dirty="0" err="1">
              <a:solidFill>
                <a:schemeClr val="tx1"/>
              </a:solidFill>
              <a:latin typeface="+mj-lt"/>
              <a:ea typeface="+mn-ea"/>
              <a:cs typeface="+mn-cs"/>
            </a:endParaRPr>
          </a:p>
        </p:txBody>
      </p:sp>
      <p:sp>
        <p:nvSpPr>
          <p:cNvPr id="7" name="Дата 6">
            <a:extLst>
              <a:ext uri="{FF2B5EF4-FFF2-40B4-BE49-F238E27FC236}">
                <a16:creationId xmlns:a16="http://schemas.microsoft.com/office/drawing/2014/main" id="{EE3A0C83-708F-42E6-80BE-2B3007FBFCA4}"/>
              </a:ext>
            </a:extLst>
          </p:cNvPr>
          <p:cNvSpPr>
            <a:spLocks noGrp="1"/>
          </p:cNvSpPr>
          <p:nvPr>
            <p:ph type="dt" sz="half" idx="10"/>
          </p:nvPr>
        </p:nvSpPr>
        <p:spPr/>
        <p:txBody>
          <a:bodyPr/>
          <a:lstStyle/>
          <a:p>
            <a:endParaRPr lang="en-GB" noProof="0"/>
          </a:p>
        </p:txBody>
      </p:sp>
      <p:sp>
        <p:nvSpPr>
          <p:cNvPr id="8" name="Нижний колонтитул 7">
            <a:extLst>
              <a:ext uri="{FF2B5EF4-FFF2-40B4-BE49-F238E27FC236}">
                <a16:creationId xmlns:a16="http://schemas.microsoft.com/office/drawing/2014/main" id="{91C950E8-E362-4C53-BA45-F82DD4280A85}"/>
              </a:ext>
            </a:extLst>
          </p:cNvPr>
          <p:cNvSpPr>
            <a:spLocks noGrp="1"/>
          </p:cNvSpPr>
          <p:nvPr>
            <p:ph type="ftr" sz="quarter" idx="11"/>
          </p:nvPr>
        </p:nvSpPr>
        <p:spPr/>
        <p:txBody>
          <a:bodyPr/>
          <a:lstStyle/>
          <a:p>
            <a:r>
              <a:rPr lang="ru-RU" noProof="0"/>
              <a:t>Точная оценка левого сдвига</a:t>
            </a:r>
            <a:endParaRPr lang="en-GB" noProof="0"/>
          </a:p>
        </p:txBody>
      </p:sp>
    </p:spTree>
    <p:extLst>
      <p:ext uri="{BB962C8B-B14F-4D97-AF65-F5344CB8AC3E}">
        <p14:creationId xmlns:p14="http://schemas.microsoft.com/office/powerpoint/2010/main" val="15387663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1520" name="think-cell Folie" r:id="rId5" imgW="344" imgH="345" progId="TCLayout.ActiveDocument.1">
                  <p:embed/>
                </p:oleObj>
              </mc:Choice>
              <mc:Fallback>
                <p:oleObj name="think-cell Folie" r:id="rId5" imgW="344" imgH="345" progId="TCLayout.ActiveDocument.1">
                  <p:embed/>
                  <p:pic>
                    <p:nvPicPr>
                      <p:cNvPr id="6" name="Objekt 5" hidden="1"/>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1524000" y="0"/>
            <a:ext cx="158750" cy="158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spcBef>
                <a:spcPct val="0"/>
              </a:spcBef>
              <a:spcAft>
                <a:spcPct val="0"/>
              </a:spcAft>
              <a:buClr>
                <a:schemeClr val="accent2"/>
              </a:buClr>
              <a:buSzPct val="125000"/>
            </a:pPr>
            <a:endParaRPr lang="en-GB" sz="2800">
              <a:solidFill>
                <a:schemeClr val="tx1"/>
              </a:solidFill>
              <a:latin typeface="Arial" panose="020B0604020202020204" pitchFamily="34" charset="0"/>
              <a:ea typeface="+mj-ea"/>
              <a:cs typeface="+mj-cs"/>
              <a:sym typeface="Arial" panose="020B0604020202020204" pitchFamily="34" charset="0"/>
            </a:endParaRPr>
          </a:p>
        </p:txBody>
      </p:sp>
      <p:sp>
        <p:nvSpPr>
          <p:cNvPr id="3" name="Textplatzhalter 2"/>
          <p:cNvSpPr>
            <a:spLocks noGrp="1"/>
          </p:cNvSpPr>
          <p:nvPr>
            <p:ph type="body" sz="quarter" idx="10"/>
          </p:nvPr>
        </p:nvSpPr>
        <p:spPr>
          <a:xfrm>
            <a:off x="3457455" y="1766826"/>
            <a:ext cx="2638544" cy="2846933"/>
          </a:xfrm>
        </p:spPr>
        <p:txBody>
          <a:bodyPr/>
          <a:lstStyle/>
          <a:p>
            <a:r>
              <a:rPr lang="en-GB" noProof="0" dirty="0"/>
              <a:t>0</a:t>
            </a:r>
            <a:r>
              <a:rPr lang="ru-RU" noProof="0" dirty="0"/>
              <a:t>2</a:t>
            </a:r>
            <a:endParaRPr lang="en-GB" noProof="0" dirty="0"/>
          </a:p>
        </p:txBody>
      </p:sp>
      <p:sp>
        <p:nvSpPr>
          <p:cNvPr id="4" name="Titel 3"/>
          <p:cNvSpPr>
            <a:spLocks noGrp="1"/>
          </p:cNvSpPr>
          <p:nvPr>
            <p:ph type="title"/>
          </p:nvPr>
        </p:nvSpPr>
        <p:spPr>
          <a:xfrm>
            <a:off x="6658618" y="2708920"/>
            <a:ext cx="5203421" cy="861774"/>
          </a:xfrm>
        </p:spPr>
        <p:txBody>
          <a:bodyPr/>
          <a:lstStyle/>
          <a:p>
            <a:r>
              <a:rPr lang="ru-RU" dirty="0"/>
              <a:t>Новые технологии на службе лабораторной медицины</a:t>
            </a:r>
            <a:endParaRPr lang="en-GB" dirty="0"/>
          </a:p>
        </p:txBody>
      </p:sp>
    </p:spTree>
    <p:extLst>
      <p:ext uri="{BB962C8B-B14F-4D97-AF65-F5344CB8AC3E}">
        <p14:creationId xmlns:p14="http://schemas.microsoft.com/office/powerpoint/2010/main" val="300846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NsBGYyoKRSKJesAoPm5Ch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NsBGYyoKRSKJesAoPm5Ch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sGMS_ct3Swa5y5IKAazej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nkY2QM1tTE.2RrMbdvfMy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sGMS_ct3Swa5y5IKAazej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4ZhOdDiiTGOV9njuYBSDI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sGMS_ct3Swa5y5IKAazej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VLmIkoO5RPmIwuhjgKO6H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NsBGYyoKRSKJesAoPm5Ch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GMS_ct3Swa5y5IKAazej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NsBGYyoKRSKJesAoPm5Ch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NsBGYyoKRSKJesAoPm5Ch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4ZhOdDiiTGOV9njuYBSDI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sGMS_ct3Swa5y5IKAazej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3hTp_mjbQsavZ5fb25.rz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vsCs1DRcSvOIItSyZEp1A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vsCs1DRcSvOIItSyZEp1A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vsCs1DRcSvOIItSyZEp1A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3hTp_mjbQsavZ5fb25.r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rtSnOx9GSPGfNhkmv1Jmr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rtSnOx9GSPGfNhkmv1Jmr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7tgf79TiQiOYfjd4B5L7Mw"/>
</p:tagLst>
</file>

<file path=ppt/theme/theme1.xml><?xml version="1.0" encoding="utf-8"?>
<a:theme xmlns:a="http://schemas.openxmlformats.org/drawingml/2006/main" name="Presentation standard 16x9">
  <a:themeElements>
    <a:clrScheme name="Sysmex 2019">
      <a:dk1>
        <a:srgbClr val="1A171B"/>
      </a:dk1>
      <a:lt1>
        <a:sysClr val="window" lastClr="FFFFFF"/>
      </a:lt1>
      <a:dk2>
        <a:srgbClr val="099944"/>
      </a:dk2>
      <a:lt2>
        <a:srgbClr val="B6D55F"/>
      </a:lt2>
      <a:accent1>
        <a:srgbClr val="005BAC"/>
      </a:accent1>
      <a:accent2>
        <a:srgbClr val="00B9F0"/>
      </a:accent2>
      <a:accent3>
        <a:srgbClr val="D2D2D2"/>
      </a:accent3>
      <a:accent4>
        <a:srgbClr val="9E9E9E"/>
      </a:accent4>
      <a:accent5>
        <a:srgbClr val="595959"/>
      </a:accent5>
      <a:accent6>
        <a:srgbClr val="874B9A"/>
      </a:accent6>
      <a:hlink>
        <a:srgbClr val="0000FF"/>
      </a:hlink>
      <a:folHlink>
        <a:srgbClr val="800080"/>
      </a:folHlink>
    </a:clrScheme>
    <a:fontScheme name="Benutzerdefiniert 12">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t"/>
      <a:lstStyle>
        <a:defPPr marL="270000" marR="0" indent="-270000" algn="l" defTabSz="914400" rtl="0" eaLnBrk="1" fontAlgn="auto" latinLnBrk="0" hangingPunct="1">
          <a:lnSpc>
            <a:spcPct val="100000"/>
          </a:lnSpc>
          <a:spcBef>
            <a:spcPts val="600"/>
          </a:spcBef>
          <a:spcAft>
            <a:spcPts val="0"/>
          </a:spcAft>
          <a:buClr>
            <a:schemeClr val="accent2"/>
          </a:buClr>
          <a:buSzPct val="125000"/>
          <a:buFont typeface="Arial" panose="020B0604020202020204" pitchFamily="34" charset="0"/>
          <a:buChar char="■"/>
          <a:tabLst/>
          <a:defRPr sz="2000" kern="1200" baseline="0" dirty="0" err="1" smtClean="0">
            <a:solidFill>
              <a:schemeClr val="tx1"/>
            </a:solidFill>
            <a:latin typeface="+mj-lt"/>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70000" marR="0" indent="-270000" algn="l" defTabSz="914400" rtl="0" eaLnBrk="1" fontAlgn="auto" latinLnBrk="0" hangingPunct="1">
          <a:lnSpc>
            <a:spcPct val="100000"/>
          </a:lnSpc>
          <a:spcBef>
            <a:spcPts val="600"/>
          </a:spcBef>
          <a:spcAft>
            <a:spcPts val="0"/>
          </a:spcAft>
          <a:buClr>
            <a:schemeClr val="accent2"/>
          </a:buClr>
          <a:buSzPct val="125000"/>
          <a:buFont typeface="Arial" panose="020B0604020202020204" pitchFamily="34" charset="0"/>
          <a:buChar char="■"/>
          <a:tabLst/>
          <a:defRPr sz="2000" kern="1200" baseline="0" dirty="0" err="1" smtClean="0">
            <a:solidFill>
              <a:schemeClr val="tx1"/>
            </a:solidFill>
            <a:latin typeface="+mj-lt"/>
            <a:ea typeface="+mn-ea"/>
            <a:cs typeface="+mn-cs"/>
          </a:defRPr>
        </a:defPPr>
      </a:lstStyle>
    </a:txDef>
  </a:objectDefaults>
  <a:extraClrSchemeLst/>
  <a:custClrLst>
    <a:custClr>
      <a:srgbClr val="2F7CC0"/>
    </a:custClr>
    <a:custClr>
      <a:srgbClr val="54C2F0"/>
    </a:custClr>
    <a:custClr>
      <a:srgbClr val="0DAC67"/>
    </a:custClr>
    <a:custClr>
      <a:srgbClr val="F6AD3C"/>
    </a:custClr>
    <a:custClr>
      <a:srgbClr val="F19EC2"/>
    </a:custClr>
    <a:custClr>
      <a:srgbClr val="E8413E"/>
    </a:custClr>
  </a:custClrLst>
  <a:extLst>
    <a:ext uri="{05A4C25C-085E-4340-85A3-A5531E510DB2}">
      <thm15:themeFamily xmlns:thm15="http://schemas.microsoft.com/office/thememl/2012/main" name="Presentation standard 16x9" id="{A8CC7D87-4DFD-234D-836E-6ADD1F600D28}" vid="{4F2AABD7-8C26-3749-A274-5311FDC7FC70}"/>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sys">
      <a:dk1>
        <a:srgbClr val="1A171B"/>
      </a:dk1>
      <a:lt1>
        <a:sysClr val="window" lastClr="FFFFFF"/>
      </a:lt1>
      <a:dk2>
        <a:srgbClr val="0099A8"/>
      </a:dk2>
      <a:lt2>
        <a:srgbClr val="A3C646"/>
      </a:lt2>
      <a:accent1>
        <a:srgbClr val="005EA8"/>
      </a:accent1>
      <a:accent2>
        <a:srgbClr val="1BBBE9"/>
      </a:accent2>
      <a:accent3>
        <a:srgbClr val="D6DEE2"/>
      </a:accent3>
      <a:accent4>
        <a:srgbClr val="8C9EA9"/>
      </a:accent4>
      <a:accent5>
        <a:srgbClr val="4E565C"/>
      </a:accent5>
      <a:accent6>
        <a:srgbClr val="896E94"/>
      </a:accent6>
      <a:hlink>
        <a:srgbClr val="0000FF"/>
      </a:hlink>
      <a:folHlink>
        <a:srgbClr val="800080"/>
      </a:folHlink>
    </a:clrScheme>
    <a:fontScheme name="sysmex">
      <a:majorFont>
        <a:latin typeface="Arial"/>
        <a:ea typeface=""/>
        <a:cs typeface=""/>
      </a:majorFont>
      <a:minorFont>
        <a:latin typeface="Georgi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standard 16x9</Template>
  <TotalTime>14090</TotalTime>
  <Words>1238</Words>
  <Application>Microsoft Office PowerPoint</Application>
  <PresentationFormat>Widescreen</PresentationFormat>
  <Paragraphs>243</Paragraphs>
  <Slides>33</Slides>
  <Notes>16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8" baseType="lpstr">
      <vt:lpstr>Arial</vt:lpstr>
      <vt:lpstr>Georgia</vt:lpstr>
      <vt:lpstr>Symbol</vt:lpstr>
      <vt:lpstr>Presentation standard 16x9</vt:lpstr>
      <vt:lpstr>think-cell Folie</vt:lpstr>
      <vt:lpstr>Точная оценка левого сдвига</vt:lpstr>
      <vt:lpstr>Палочкоядерные нейтрофилы и «точность» их подсчёта</vt:lpstr>
      <vt:lpstr>Текущая ситуация…</vt:lpstr>
      <vt:lpstr>Статья, которую должны прочитать клиницисты</vt:lpstr>
      <vt:lpstr>Неточность даже выше чем мы подозреваем…</vt:lpstr>
      <vt:lpstr>Здесь математика работает против нас</vt:lpstr>
      <vt:lpstr>Что говорят последние зарубежные рекомендации?</vt:lpstr>
      <vt:lpstr>Считаем как сегмент и оставляем комментарий</vt:lpstr>
      <vt:lpstr>Новые технологии на службе лабораторной медицины</vt:lpstr>
      <vt:lpstr>Флуоресцентная проточная цитометрия</vt:lpstr>
      <vt:lpstr>Проницаемость мембраны  зависит от клеточной функциональности</vt:lpstr>
      <vt:lpstr>Скатерограмма и аномальные паттерны</vt:lpstr>
      <vt:lpstr>Незрелые гранулоциты на графике</vt:lpstr>
      <vt:lpstr>Как считаем мы и как считает прибор? 1 незрелый гранулоцит в образце.</vt:lpstr>
      <vt:lpstr>К чему это приведёт если считать глазами?</vt:lpstr>
      <vt:lpstr>Золотой стандарт для IG – метод проточной цитометрии</vt:lpstr>
      <vt:lpstr>Корреляция IG с проточной цитометрией и микроскопией</vt:lpstr>
      <vt:lpstr>Уникальное решение компании Sysmex</vt:lpstr>
      <vt:lpstr>Каким образом мы можем оценить концентрацию палочкоядерных нейтрофилов на приборах Sysmex?</vt:lpstr>
      <vt:lpstr>Каким образом мы можем оценить концентрацию палочкоядерных нейтрофилов на приборах Sysmex?</vt:lpstr>
      <vt:lpstr>Индекс ядерного сдвига и получение формулы</vt:lpstr>
      <vt:lpstr>Прямая корреляция между ИЯС и ILS</vt:lpstr>
      <vt:lpstr>Получаемые параметры</vt:lpstr>
      <vt:lpstr>Новая формула для подсчёта  палочкоядерных нейтрофилов</vt:lpstr>
      <vt:lpstr>Результаты при cut-off палочки(микроскопия) &gt; 20% (данные ещё не опубликованы)</vt:lpstr>
      <vt:lpstr>Нормальный образец</vt:lpstr>
      <vt:lpstr>Палочкоядерный сдвиг (более 30%)</vt:lpstr>
      <vt:lpstr>Смешанный левый сдвиг</vt:lpstr>
      <vt:lpstr>PowerPoint Presentation</vt:lpstr>
      <vt:lpstr>Дополнительные морфологические находки в таких образцах</vt:lpstr>
      <vt:lpstr>Пациент з.,93 года</vt:lpstr>
      <vt:lpstr>Разница между прибором и «глазами»</vt:lpstr>
      <vt:lpstr>Спасибо за внимание!</vt:lpstr>
    </vt:vector>
  </TitlesOfParts>
  <Manager>Name Surname</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Style guide</dc:title>
  <dc:creator>Moskalenko, Artem - SRUS</dc:creator>
  <dc:description>Optimised for PowerPoint 2016</dc:description>
  <cp:lastModifiedBy>Moskalenko, Artem - SRUS</cp:lastModifiedBy>
  <cp:revision>220</cp:revision>
  <dcterms:created xsi:type="dcterms:W3CDTF">2019-07-23T07:35:29Z</dcterms:created>
  <dcterms:modified xsi:type="dcterms:W3CDTF">2022-09-28T19:22:16Z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130f3e2-7a1d-4dd6-b4ca-096bea8b9aeb_Enabled">
    <vt:lpwstr>true</vt:lpwstr>
  </property>
  <property fmtid="{D5CDD505-2E9C-101B-9397-08002B2CF9AE}" pid="3" name="MSIP_Label_6130f3e2-7a1d-4dd6-b4ca-096bea8b9aeb_SetDate">
    <vt:lpwstr>2021-06-02T18:51:55Z</vt:lpwstr>
  </property>
  <property fmtid="{D5CDD505-2E9C-101B-9397-08002B2CF9AE}" pid="4" name="MSIP_Label_6130f3e2-7a1d-4dd6-b4ca-096bea8b9aeb_Method">
    <vt:lpwstr>Privileged</vt:lpwstr>
  </property>
  <property fmtid="{D5CDD505-2E9C-101B-9397-08002B2CF9AE}" pid="5" name="MSIP_Label_6130f3e2-7a1d-4dd6-b4ca-096bea8b9aeb_Name">
    <vt:lpwstr>Public</vt:lpwstr>
  </property>
  <property fmtid="{D5CDD505-2E9C-101B-9397-08002B2CF9AE}" pid="6" name="MSIP_Label_6130f3e2-7a1d-4dd6-b4ca-096bea8b9aeb_SiteId">
    <vt:lpwstr>66b9ec7f-68a6-4d5b-a8fe-a7bac3927e7c</vt:lpwstr>
  </property>
  <property fmtid="{D5CDD505-2E9C-101B-9397-08002B2CF9AE}" pid="7" name="MSIP_Label_6130f3e2-7a1d-4dd6-b4ca-096bea8b9aeb_ActionId">
    <vt:lpwstr>76db62d3-b3fa-4561-8929-8f87ca966457</vt:lpwstr>
  </property>
  <property fmtid="{D5CDD505-2E9C-101B-9397-08002B2CF9AE}" pid="8" name="MSIP_Label_6130f3e2-7a1d-4dd6-b4ca-096bea8b9aeb_ContentBits">
    <vt:lpwstr>0</vt:lpwstr>
  </property>
</Properties>
</file>